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317" r:id="rId5"/>
    <p:sldId id="318" r:id="rId6"/>
    <p:sldId id="360" r:id="rId7"/>
    <p:sldId id="341" r:id="rId8"/>
    <p:sldId id="359"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8" r:id="rId22"/>
    <p:sldId id="336" r:id="rId23"/>
    <p:sldId id="337" r:id="rId24"/>
    <p:sldId id="338" r:id="rId25"/>
    <p:sldId id="339" r:id="rId26"/>
    <p:sldId id="333"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C83A0B-4833-F9EF-1077-7E0FD6BF9084}" name="Petria Malone" initials="PM" userId="S::petria@inclusionireland.ie::2a3c7dba-e9d1-459c-a24d-757f4faf41f2" providerId="AD"/>
  <p188:author id="{ABCD38E1-6E53-50BE-3EA9-50F66BB712A5}" name="Barry Lynch" initials="BL" userId="S::barry@inclusionireland.ie::c2d578a9-b18e-4827-9be7-04da9c2eaa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7" autoAdjust="0"/>
    <p:restoredTop sz="97477"/>
  </p:normalViewPr>
  <p:slideViewPr>
    <p:cSldViewPr snapToGrid="0">
      <p:cViewPr varScale="1">
        <p:scale>
          <a:sx n="183" d="100"/>
          <a:sy n="183" d="100"/>
        </p:scale>
        <p:origin x="2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10173-5463-4C05-B398-30375644F322}" type="datetimeFigureOut">
              <a:rPr lang="en-GB" smtClean="0"/>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2C989-F115-4B48-BC55-0D1E9D9E9893}" type="slidenum">
              <a:rPr lang="en-GB" smtClean="0"/>
              <a:t>‹#›</a:t>
            </a:fld>
            <a:endParaRPr lang="en-GB"/>
          </a:p>
        </p:txBody>
      </p:sp>
    </p:spTree>
    <p:extLst>
      <p:ext uri="{BB962C8B-B14F-4D97-AF65-F5344CB8AC3E}">
        <p14:creationId xmlns:p14="http://schemas.microsoft.com/office/powerpoint/2010/main" val="829274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The emphasis of this first of three sessions is on an exploration of “decision making” and introduces the functional steps of decision making in easy to understand language</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Set up a flipchart with “choices” on one side of a page and “decisions” on the other side.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Have a template of the UN Convention at each place.  Have the Paddles of Information, Remember, Think About and Communicate at hand.  Have the decision cards at hand and use throughout the training to encourage conversation and interaction.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Begin with an icebreaker for the group to get to know one another.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2C989-F115-4B48-BC55-0D1E9D9E9893}" type="slidenum">
              <a:rPr lang="en-GB" smtClean="0"/>
              <a:t>1</a:t>
            </a:fld>
            <a:endParaRPr lang="en-GB"/>
          </a:p>
        </p:txBody>
      </p:sp>
    </p:spTree>
    <p:extLst>
      <p:ext uri="{BB962C8B-B14F-4D97-AF65-F5344CB8AC3E}">
        <p14:creationId xmlns:p14="http://schemas.microsoft.com/office/powerpoint/2010/main" val="235047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739F2-F3D7-6B9F-B079-C34B2BCB4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1DDAC-2664-BD8F-ADB9-DA1B0B344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C8622-2FEF-8F4C-5F5C-A786258942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 person has  the right to get as much support as needed to make a decision. Most often this will be people close to you or your natural supports. You may have someone in your life that helps you with day to day decisions. You may have someone else who supports you with bigger decisions. This can be many people or a group.  It may be family or friends. These supports do not need to change. You may wish to  register these supports with the Decision Support Service, but  there is no need if the supports are working for you  at present. For people without supports they can register through the Decision Support Service to make an arrangement. A person who works for a disability service cannot be a registered support person.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39CED41-3CE1-78A2-387A-F696CE13D1DE}"/>
              </a:ext>
            </a:extLst>
          </p:cNvPr>
          <p:cNvSpPr>
            <a:spLocks noGrp="1"/>
          </p:cNvSpPr>
          <p:nvPr>
            <p:ph type="sldNum" sz="quarter" idx="5"/>
          </p:nvPr>
        </p:nvSpPr>
        <p:spPr/>
        <p:txBody>
          <a:bodyPr/>
          <a:lstStyle/>
          <a:p>
            <a:fld id="{E6E2C989-F115-4B48-BC55-0D1E9D9E9893}" type="slidenum">
              <a:rPr lang="en-GB" smtClean="0"/>
              <a:t>10</a:t>
            </a:fld>
            <a:endParaRPr lang="en-GB"/>
          </a:p>
        </p:txBody>
      </p:sp>
    </p:spTree>
    <p:extLst>
      <p:ext uri="{BB962C8B-B14F-4D97-AF65-F5344CB8AC3E}">
        <p14:creationId xmlns:p14="http://schemas.microsoft.com/office/powerpoint/2010/main" val="519688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AC60-3146-3A1C-D0E7-D83DC1C80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41A36-0FB2-FDF6-4D86-37150117B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73957-FDF1-15DE-2FAD-E6DF6281CCD7}"/>
              </a:ext>
            </a:extLst>
          </p:cNvPr>
          <p:cNvSpPr>
            <a:spLocks noGrp="1"/>
          </p:cNvSpPr>
          <p:nvPr>
            <p:ph type="body" idx="1"/>
          </p:nvPr>
        </p:nvSpPr>
        <p:spPr/>
        <p:txBody>
          <a:bodyPr/>
          <a:lstStyle/>
          <a:p>
            <a:r>
              <a:rPr lang="en-GB" sz="1800" dirty="0"/>
              <a:t>A person, like any other, has the right to make what others may consider to be an unwise decision. Everyone makes decisions that others may not agree with. This does not mean that an individual does not have the ability to make decisions or that a person does not have capacity. If I have made a decision that may hurt myself or others it would be natural that people support me to look at my decision.     </a:t>
            </a:r>
          </a:p>
        </p:txBody>
      </p:sp>
      <p:sp>
        <p:nvSpPr>
          <p:cNvPr id="4" name="Slide Number Placeholder 3">
            <a:extLst>
              <a:ext uri="{FF2B5EF4-FFF2-40B4-BE49-F238E27FC236}">
                <a16:creationId xmlns:a16="http://schemas.microsoft.com/office/drawing/2014/main" id="{36BFE8E8-C0AD-2040-E156-7E5B53F6A95C}"/>
              </a:ext>
            </a:extLst>
          </p:cNvPr>
          <p:cNvSpPr>
            <a:spLocks noGrp="1"/>
          </p:cNvSpPr>
          <p:nvPr>
            <p:ph type="sldNum" sz="quarter" idx="5"/>
          </p:nvPr>
        </p:nvSpPr>
        <p:spPr/>
        <p:txBody>
          <a:bodyPr/>
          <a:lstStyle/>
          <a:p>
            <a:fld id="{E6E2C989-F115-4B48-BC55-0D1E9D9E9893}" type="slidenum">
              <a:rPr lang="en-GB" smtClean="0"/>
              <a:t>11</a:t>
            </a:fld>
            <a:endParaRPr lang="en-GB"/>
          </a:p>
        </p:txBody>
      </p:sp>
    </p:spTree>
    <p:extLst>
      <p:ext uri="{BB962C8B-B14F-4D97-AF65-F5344CB8AC3E}">
        <p14:creationId xmlns:p14="http://schemas.microsoft.com/office/powerpoint/2010/main" val="352769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33660-870D-692E-F7BE-0634FF3BA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E0E3D-9EE4-A776-7A3D-E507D142F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CED02-FF01-F2E0-3C79-19FE272B3EAB}"/>
              </a:ext>
            </a:extLst>
          </p:cNvPr>
          <p:cNvSpPr>
            <a:spLocks noGrp="1"/>
          </p:cNvSpPr>
          <p:nvPr>
            <p:ph type="body" idx="1"/>
          </p:nvPr>
        </p:nvSpPr>
        <p:spPr/>
        <p:txBody>
          <a:bodyPr/>
          <a:lstStyle/>
          <a:p>
            <a:r>
              <a:rPr lang="en-GB" sz="1800" dirty="0"/>
              <a:t>Everyone has a right to make a decision. Even if a person cannot make a decision about one thing it does not mean that they cannot make a decision about another thing. It is the right of the individual to seek support when they are ready.     </a:t>
            </a:r>
          </a:p>
        </p:txBody>
      </p:sp>
      <p:sp>
        <p:nvSpPr>
          <p:cNvPr id="4" name="Slide Number Placeholder 3">
            <a:extLst>
              <a:ext uri="{FF2B5EF4-FFF2-40B4-BE49-F238E27FC236}">
                <a16:creationId xmlns:a16="http://schemas.microsoft.com/office/drawing/2014/main" id="{8524A604-9B60-581B-6301-13D8E995D5BE}"/>
              </a:ext>
            </a:extLst>
          </p:cNvPr>
          <p:cNvSpPr>
            <a:spLocks noGrp="1"/>
          </p:cNvSpPr>
          <p:nvPr>
            <p:ph type="sldNum" sz="quarter" idx="5"/>
          </p:nvPr>
        </p:nvSpPr>
        <p:spPr/>
        <p:txBody>
          <a:bodyPr/>
          <a:lstStyle/>
          <a:p>
            <a:fld id="{E6E2C989-F115-4B48-BC55-0D1E9D9E9893}" type="slidenum">
              <a:rPr lang="en-GB" smtClean="0"/>
              <a:t>12</a:t>
            </a:fld>
            <a:endParaRPr lang="en-GB"/>
          </a:p>
        </p:txBody>
      </p:sp>
    </p:spTree>
    <p:extLst>
      <p:ext uri="{BB962C8B-B14F-4D97-AF65-F5344CB8AC3E}">
        <p14:creationId xmlns:p14="http://schemas.microsoft.com/office/powerpoint/2010/main" val="290278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9688-DA3F-DC8B-8762-7D1AC1554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4199A-E91E-6260-A4D8-ACF98B1D8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9C181-78C5-DEB8-D905-40FDDC337994}"/>
              </a:ext>
            </a:extLst>
          </p:cNvPr>
          <p:cNvSpPr>
            <a:spLocks noGrp="1"/>
          </p:cNvSpPr>
          <p:nvPr>
            <p:ph type="body" idx="1"/>
          </p:nvPr>
        </p:nvSpPr>
        <p:spPr/>
        <p:txBody>
          <a:bodyPr/>
          <a:lstStyle/>
          <a:p>
            <a:r>
              <a:rPr lang="en-GB" sz="1800" dirty="0"/>
              <a:t>Others may think that I do not have the capacity or ability to make a decision. I have the right to seek the amount of support that I need. This support should give me freedom to think through my decision. This support should respect my will and preference.</a:t>
            </a:r>
          </a:p>
        </p:txBody>
      </p:sp>
      <p:sp>
        <p:nvSpPr>
          <p:cNvPr id="4" name="Slide Number Placeholder 3">
            <a:extLst>
              <a:ext uri="{FF2B5EF4-FFF2-40B4-BE49-F238E27FC236}">
                <a16:creationId xmlns:a16="http://schemas.microsoft.com/office/drawing/2014/main" id="{8FEADEF3-1B99-0188-E13B-E8931001F2EC}"/>
              </a:ext>
            </a:extLst>
          </p:cNvPr>
          <p:cNvSpPr>
            <a:spLocks noGrp="1"/>
          </p:cNvSpPr>
          <p:nvPr>
            <p:ph type="sldNum" sz="quarter" idx="5"/>
          </p:nvPr>
        </p:nvSpPr>
        <p:spPr/>
        <p:txBody>
          <a:bodyPr/>
          <a:lstStyle/>
          <a:p>
            <a:fld id="{E6E2C989-F115-4B48-BC55-0D1E9D9E9893}" type="slidenum">
              <a:rPr lang="en-GB" smtClean="0"/>
              <a:t>13</a:t>
            </a:fld>
            <a:endParaRPr lang="en-GB"/>
          </a:p>
        </p:txBody>
      </p:sp>
    </p:spTree>
    <p:extLst>
      <p:ext uri="{BB962C8B-B14F-4D97-AF65-F5344CB8AC3E}">
        <p14:creationId xmlns:p14="http://schemas.microsoft.com/office/powerpoint/2010/main" val="2115055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173E-2CF6-7799-17CA-2B4DE386C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6B234-B189-CD86-FB51-5FADDAD0B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17A18-CE8D-82C4-BE00-2E8A51FD9D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 person’s will is about what they value, what they think is important. It may be connected to what one believes  and what goals a person may have. A person’s preferences means a greater liking for one choice over another. Preference is about the things that interest you the most.</a:t>
            </a:r>
          </a:p>
        </p:txBody>
      </p:sp>
      <p:sp>
        <p:nvSpPr>
          <p:cNvPr id="4" name="Slide Number Placeholder 3">
            <a:extLst>
              <a:ext uri="{FF2B5EF4-FFF2-40B4-BE49-F238E27FC236}">
                <a16:creationId xmlns:a16="http://schemas.microsoft.com/office/drawing/2014/main" id="{B49C7341-629E-33B3-1973-F74E01FD217F}"/>
              </a:ext>
            </a:extLst>
          </p:cNvPr>
          <p:cNvSpPr>
            <a:spLocks noGrp="1"/>
          </p:cNvSpPr>
          <p:nvPr>
            <p:ph type="sldNum" sz="quarter" idx="5"/>
          </p:nvPr>
        </p:nvSpPr>
        <p:spPr/>
        <p:txBody>
          <a:bodyPr/>
          <a:lstStyle/>
          <a:p>
            <a:fld id="{E6E2C989-F115-4B48-BC55-0D1E9D9E9893}" type="slidenum">
              <a:rPr lang="en-GB" smtClean="0"/>
              <a:t>14</a:t>
            </a:fld>
            <a:endParaRPr lang="en-GB"/>
          </a:p>
        </p:txBody>
      </p:sp>
    </p:spTree>
    <p:extLst>
      <p:ext uri="{BB962C8B-B14F-4D97-AF65-F5344CB8AC3E}">
        <p14:creationId xmlns:p14="http://schemas.microsoft.com/office/powerpoint/2010/main" val="2699090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2D40-4AC8-F052-B5B7-70690A46F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5E0F3-18BB-B15D-0E8B-2774DB0BF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DE059-8981-7A6B-69CB-5ED068B9F026}"/>
              </a:ext>
            </a:extLst>
          </p:cNvPr>
          <p:cNvSpPr>
            <a:spLocks noGrp="1"/>
          </p:cNvSpPr>
          <p:nvPr>
            <p:ph type="body" idx="1"/>
          </p:nvPr>
        </p:nvSpPr>
        <p:spPr/>
        <p:txBody>
          <a:bodyPr/>
          <a:lstStyle/>
          <a:p>
            <a:r>
              <a:rPr lang="en-GB" sz="1800" dirty="0"/>
              <a:t>As the person making the decision you are in the driving seat. You may direct people to people in your life to support decision making.</a:t>
            </a:r>
          </a:p>
        </p:txBody>
      </p:sp>
      <p:sp>
        <p:nvSpPr>
          <p:cNvPr id="4" name="Slide Number Placeholder 3">
            <a:extLst>
              <a:ext uri="{FF2B5EF4-FFF2-40B4-BE49-F238E27FC236}">
                <a16:creationId xmlns:a16="http://schemas.microsoft.com/office/drawing/2014/main" id="{57D3B31C-CD1E-3773-517D-AFEE98E68D9D}"/>
              </a:ext>
            </a:extLst>
          </p:cNvPr>
          <p:cNvSpPr>
            <a:spLocks noGrp="1"/>
          </p:cNvSpPr>
          <p:nvPr>
            <p:ph type="sldNum" sz="quarter" idx="5"/>
          </p:nvPr>
        </p:nvSpPr>
        <p:spPr/>
        <p:txBody>
          <a:bodyPr/>
          <a:lstStyle/>
          <a:p>
            <a:fld id="{E6E2C989-F115-4B48-BC55-0D1E9D9E9893}" type="slidenum">
              <a:rPr lang="en-GB" smtClean="0"/>
              <a:t>15</a:t>
            </a:fld>
            <a:endParaRPr lang="en-GB"/>
          </a:p>
        </p:txBody>
      </p:sp>
    </p:spTree>
    <p:extLst>
      <p:ext uri="{BB962C8B-B14F-4D97-AF65-F5344CB8AC3E}">
        <p14:creationId xmlns:p14="http://schemas.microsoft.com/office/powerpoint/2010/main" val="126795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FC22-BFC4-B165-9D36-428AB6181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9EC45-8FFB-50BB-E9A6-E8A7A8BF4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9F805-9317-D82F-20E9-FB9712B410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 decision maker is the one to map out the timing of the decision to be made. Keeping a record online or in writing can be useful.</a:t>
            </a:r>
          </a:p>
        </p:txBody>
      </p:sp>
      <p:sp>
        <p:nvSpPr>
          <p:cNvPr id="4" name="Slide Number Placeholder 3">
            <a:extLst>
              <a:ext uri="{FF2B5EF4-FFF2-40B4-BE49-F238E27FC236}">
                <a16:creationId xmlns:a16="http://schemas.microsoft.com/office/drawing/2014/main" id="{58CF8828-CEAB-9D4D-EB50-C925A459BA57}"/>
              </a:ext>
            </a:extLst>
          </p:cNvPr>
          <p:cNvSpPr>
            <a:spLocks noGrp="1"/>
          </p:cNvSpPr>
          <p:nvPr>
            <p:ph type="sldNum" sz="quarter" idx="5"/>
          </p:nvPr>
        </p:nvSpPr>
        <p:spPr/>
        <p:txBody>
          <a:bodyPr/>
          <a:lstStyle/>
          <a:p>
            <a:fld id="{E6E2C989-F115-4B48-BC55-0D1E9D9E9893}" type="slidenum">
              <a:rPr lang="en-GB" smtClean="0"/>
              <a:t>16</a:t>
            </a:fld>
            <a:endParaRPr lang="en-GB"/>
          </a:p>
        </p:txBody>
      </p:sp>
    </p:spTree>
    <p:extLst>
      <p:ext uri="{BB962C8B-B14F-4D97-AF65-F5344CB8AC3E}">
        <p14:creationId xmlns:p14="http://schemas.microsoft.com/office/powerpoint/2010/main" val="330760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BF3C-9986-3727-0B1F-9C1243FA1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47F6A-C327-2217-9BF8-3C8EBC4DD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905B0-ADBC-B500-986E-59563C47D82B}"/>
              </a:ext>
            </a:extLst>
          </p:cNvPr>
          <p:cNvSpPr>
            <a:spLocks noGrp="1"/>
          </p:cNvSpPr>
          <p:nvPr>
            <p:ph type="body" idx="1"/>
          </p:nvPr>
        </p:nvSpPr>
        <p:spPr/>
        <p:txBody>
          <a:bodyPr/>
          <a:lstStyle/>
          <a:p>
            <a:r>
              <a:rPr lang="en-GB" sz="1800" dirty="0"/>
              <a:t>In adult decision making there is a right and a wrong way to use information. There is a need for keeping information private. There is a need to share information if needed, too.</a:t>
            </a:r>
          </a:p>
        </p:txBody>
      </p:sp>
      <p:sp>
        <p:nvSpPr>
          <p:cNvPr id="4" name="Slide Number Placeholder 3">
            <a:extLst>
              <a:ext uri="{FF2B5EF4-FFF2-40B4-BE49-F238E27FC236}">
                <a16:creationId xmlns:a16="http://schemas.microsoft.com/office/drawing/2014/main" id="{FD66F51D-FCC2-8129-6FF8-B8967E8843E2}"/>
              </a:ext>
            </a:extLst>
          </p:cNvPr>
          <p:cNvSpPr>
            <a:spLocks noGrp="1"/>
          </p:cNvSpPr>
          <p:nvPr>
            <p:ph type="sldNum" sz="quarter" idx="5"/>
          </p:nvPr>
        </p:nvSpPr>
        <p:spPr/>
        <p:txBody>
          <a:bodyPr/>
          <a:lstStyle/>
          <a:p>
            <a:fld id="{E6E2C989-F115-4B48-BC55-0D1E9D9E9893}" type="slidenum">
              <a:rPr lang="en-GB" smtClean="0"/>
              <a:t>17</a:t>
            </a:fld>
            <a:endParaRPr lang="en-GB"/>
          </a:p>
        </p:txBody>
      </p:sp>
    </p:spTree>
    <p:extLst>
      <p:ext uri="{BB962C8B-B14F-4D97-AF65-F5344CB8AC3E}">
        <p14:creationId xmlns:p14="http://schemas.microsoft.com/office/powerpoint/2010/main" val="645604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3AC55-EFAF-435F-3BC1-EBE041834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AC3BF-F798-5110-7D30-D9BC361A3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17CE0-50A3-7E16-8913-5CAB157921E2}"/>
              </a:ext>
            </a:extLst>
          </p:cNvPr>
          <p:cNvSpPr>
            <a:spLocks noGrp="1"/>
          </p:cNvSpPr>
          <p:nvPr>
            <p:ph type="body" idx="1"/>
          </p:nvPr>
        </p:nvSpPr>
        <p:spPr/>
        <p:txBody>
          <a:bodyPr/>
          <a:lstStyle/>
          <a:p>
            <a:r>
              <a:rPr lang="en-GB" sz="1800" dirty="0"/>
              <a:t>Let us hear from our next Decision Support Champion, </a:t>
            </a:r>
            <a:r>
              <a:rPr lang="en-GB" sz="1800" dirty="0" err="1"/>
              <a:t>Fionn</a:t>
            </a:r>
            <a:endParaRPr lang="en-GB" sz="1800" dirty="0"/>
          </a:p>
        </p:txBody>
      </p:sp>
      <p:sp>
        <p:nvSpPr>
          <p:cNvPr id="4" name="Slide Number Placeholder 3">
            <a:extLst>
              <a:ext uri="{FF2B5EF4-FFF2-40B4-BE49-F238E27FC236}">
                <a16:creationId xmlns:a16="http://schemas.microsoft.com/office/drawing/2014/main" id="{85D58006-5AA7-EF22-1848-31DB63514F0D}"/>
              </a:ext>
            </a:extLst>
          </p:cNvPr>
          <p:cNvSpPr>
            <a:spLocks noGrp="1"/>
          </p:cNvSpPr>
          <p:nvPr>
            <p:ph type="sldNum" sz="quarter" idx="5"/>
          </p:nvPr>
        </p:nvSpPr>
        <p:spPr/>
        <p:txBody>
          <a:bodyPr/>
          <a:lstStyle/>
          <a:p>
            <a:fld id="{E6E2C989-F115-4B48-BC55-0D1E9D9E9893}" type="slidenum">
              <a:rPr lang="en-GB" smtClean="0"/>
              <a:t>18</a:t>
            </a:fld>
            <a:endParaRPr lang="en-GB"/>
          </a:p>
        </p:txBody>
      </p:sp>
    </p:spTree>
    <p:extLst>
      <p:ext uri="{BB962C8B-B14F-4D97-AF65-F5344CB8AC3E}">
        <p14:creationId xmlns:p14="http://schemas.microsoft.com/office/powerpoint/2010/main" val="1030007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E1EB-9921-6338-7B1E-F0F549710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94A5B-3F92-002F-87B7-6ECA43574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593D2-4166-413C-B260-E22E858926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64CC1D-0409-6E8A-B846-2C27B2B62A70}"/>
              </a:ext>
            </a:extLst>
          </p:cNvPr>
          <p:cNvSpPr>
            <a:spLocks noGrp="1"/>
          </p:cNvSpPr>
          <p:nvPr>
            <p:ph type="sldNum" sz="quarter" idx="5"/>
          </p:nvPr>
        </p:nvSpPr>
        <p:spPr/>
        <p:txBody>
          <a:bodyPr/>
          <a:lstStyle/>
          <a:p>
            <a:fld id="{E6E2C989-F115-4B48-BC55-0D1E9D9E9893}" type="slidenum">
              <a:rPr lang="en-GB" smtClean="0"/>
              <a:t>19</a:t>
            </a:fld>
            <a:endParaRPr lang="en-GB"/>
          </a:p>
        </p:txBody>
      </p:sp>
    </p:spTree>
    <p:extLst>
      <p:ext uri="{BB962C8B-B14F-4D97-AF65-F5344CB8AC3E}">
        <p14:creationId xmlns:p14="http://schemas.microsoft.com/office/powerpoint/2010/main" val="18299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84F3-95E0-4EB0-9C1C-9DA8AF152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61D76-2F20-FC7F-224B-85FB1D047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B6A02-97F2-AA0B-EB0B-191AD84C4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Begin with the flipchart from the last session on decisions. Listen closely to what people remember from the previous session. </a:t>
            </a: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Circulate the decision cards and invite one or two people, if appropriate, to use the paddles to go through the steps of decision making.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635B457-3765-E64E-4F6C-2CEF24CCAA9A}"/>
              </a:ext>
            </a:extLst>
          </p:cNvPr>
          <p:cNvSpPr>
            <a:spLocks noGrp="1"/>
          </p:cNvSpPr>
          <p:nvPr>
            <p:ph type="sldNum" sz="quarter" idx="5"/>
          </p:nvPr>
        </p:nvSpPr>
        <p:spPr/>
        <p:txBody>
          <a:bodyPr/>
          <a:lstStyle/>
          <a:p>
            <a:fld id="{E6E2C989-F115-4B48-BC55-0D1E9D9E9893}" type="slidenum">
              <a:rPr lang="en-GB" smtClean="0"/>
              <a:t>2</a:t>
            </a:fld>
            <a:endParaRPr lang="en-GB"/>
          </a:p>
        </p:txBody>
      </p:sp>
    </p:spTree>
    <p:extLst>
      <p:ext uri="{BB962C8B-B14F-4D97-AF65-F5344CB8AC3E}">
        <p14:creationId xmlns:p14="http://schemas.microsoft.com/office/powerpoint/2010/main" val="192914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8FB29-2D21-144B-8F55-1ACFE7F08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CF4CF-7E9A-9647-E9F0-A5C91CFBB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1D785-5DF8-FEDF-D6D6-898D02E0B2AE}"/>
              </a:ext>
            </a:extLst>
          </p:cNvPr>
          <p:cNvSpPr>
            <a:spLocks noGrp="1"/>
          </p:cNvSpPr>
          <p:nvPr>
            <p:ph type="body" idx="1"/>
          </p:nvPr>
        </p:nvSpPr>
        <p:spPr/>
        <p:txBody>
          <a:bodyPr/>
          <a:lstStyle/>
          <a:p>
            <a:r>
              <a:rPr lang="en-GB" sz="1800" dirty="0"/>
              <a:t>Review the Nine Main Beliefs</a:t>
            </a:r>
          </a:p>
        </p:txBody>
      </p:sp>
      <p:sp>
        <p:nvSpPr>
          <p:cNvPr id="4" name="Slide Number Placeholder 3">
            <a:extLst>
              <a:ext uri="{FF2B5EF4-FFF2-40B4-BE49-F238E27FC236}">
                <a16:creationId xmlns:a16="http://schemas.microsoft.com/office/drawing/2014/main" id="{8BF1E411-A15E-5E74-3A64-850CC6808B31}"/>
              </a:ext>
            </a:extLst>
          </p:cNvPr>
          <p:cNvSpPr>
            <a:spLocks noGrp="1"/>
          </p:cNvSpPr>
          <p:nvPr>
            <p:ph type="sldNum" sz="quarter" idx="5"/>
          </p:nvPr>
        </p:nvSpPr>
        <p:spPr/>
        <p:txBody>
          <a:bodyPr/>
          <a:lstStyle/>
          <a:p>
            <a:fld id="{E6E2C989-F115-4B48-BC55-0D1E9D9E9893}" type="slidenum">
              <a:rPr lang="en-GB" smtClean="0"/>
              <a:t>20</a:t>
            </a:fld>
            <a:endParaRPr lang="en-GB"/>
          </a:p>
        </p:txBody>
      </p:sp>
    </p:spTree>
    <p:extLst>
      <p:ext uri="{BB962C8B-B14F-4D97-AF65-F5344CB8AC3E}">
        <p14:creationId xmlns:p14="http://schemas.microsoft.com/office/powerpoint/2010/main" val="2087528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A30C-E1F1-57B4-CD42-377FB120A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244B0-CE62-5691-440E-C0C4AF83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FF072-6DCC-7F61-7978-9AC464C44C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397E97-34EC-7D27-3546-98113B24376D}"/>
              </a:ext>
            </a:extLst>
          </p:cNvPr>
          <p:cNvSpPr>
            <a:spLocks noGrp="1"/>
          </p:cNvSpPr>
          <p:nvPr>
            <p:ph type="sldNum" sz="quarter" idx="5"/>
          </p:nvPr>
        </p:nvSpPr>
        <p:spPr/>
        <p:txBody>
          <a:bodyPr/>
          <a:lstStyle/>
          <a:p>
            <a:fld id="{E6E2C989-F115-4B48-BC55-0D1E9D9E9893}" type="slidenum">
              <a:rPr lang="en-GB" smtClean="0"/>
              <a:t>21</a:t>
            </a:fld>
            <a:endParaRPr lang="en-GB"/>
          </a:p>
        </p:txBody>
      </p:sp>
    </p:spTree>
    <p:extLst>
      <p:ext uri="{BB962C8B-B14F-4D97-AF65-F5344CB8AC3E}">
        <p14:creationId xmlns:p14="http://schemas.microsoft.com/office/powerpoint/2010/main" val="3543718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C374-A7A7-CA02-8C89-BAE8CB70B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68AE0-F624-33DF-DE10-B790A6B1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F96FC-5647-C66C-307A-967234252A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5AEFA0-7E00-A600-7EAF-1D4571A21413}"/>
              </a:ext>
            </a:extLst>
          </p:cNvPr>
          <p:cNvSpPr>
            <a:spLocks noGrp="1"/>
          </p:cNvSpPr>
          <p:nvPr>
            <p:ph type="sldNum" sz="quarter" idx="5"/>
          </p:nvPr>
        </p:nvSpPr>
        <p:spPr/>
        <p:txBody>
          <a:bodyPr/>
          <a:lstStyle/>
          <a:p>
            <a:fld id="{E6E2C989-F115-4B48-BC55-0D1E9D9E9893}" type="slidenum">
              <a:rPr lang="en-GB" smtClean="0"/>
              <a:t>22</a:t>
            </a:fld>
            <a:endParaRPr lang="en-GB"/>
          </a:p>
        </p:txBody>
      </p:sp>
    </p:spTree>
    <p:extLst>
      <p:ext uri="{BB962C8B-B14F-4D97-AF65-F5344CB8AC3E}">
        <p14:creationId xmlns:p14="http://schemas.microsoft.com/office/powerpoint/2010/main" val="49594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ACD71-BE63-1CD2-40F1-F4F7DF1AF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15326-68E5-9F34-7F4D-2DE9FA5C8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A784A-44E5-339F-91FF-E1E72B731238}"/>
              </a:ext>
            </a:extLst>
          </p:cNvPr>
          <p:cNvSpPr>
            <a:spLocks noGrp="1"/>
          </p:cNvSpPr>
          <p:nvPr>
            <p:ph type="body" idx="1"/>
          </p:nvPr>
        </p:nvSpPr>
        <p:spPr/>
        <p:txBody>
          <a:bodyPr/>
          <a:lstStyle/>
          <a:p>
            <a:r>
              <a:rPr lang="en-GB" sz="1800" dirty="0">
                <a:latin typeface="Verdana" panose="020B0604030504040204" pitchFamily="34" charset="0"/>
                <a:ea typeface="Verdana" panose="020B0604030504040204" pitchFamily="34" charset="0"/>
              </a:rPr>
              <a:t>Set up the projector with the PowerPoint. Set up the room in circular or rectangular seating around tables. Put up the flipchart with the decision making information gathered at the last session. Distribute the materials as in the last session with each participant having a set of decision making paddles, a decision making chart, and an UNCRPD chart.    </a:t>
            </a:r>
          </a:p>
        </p:txBody>
      </p:sp>
      <p:sp>
        <p:nvSpPr>
          <p:cNvPr id="4" name="Slide Number Placeholder 3">
            <a:extLst>
              <a:ext uri="{FF2B5EF4-FFF2-40B4-BE49-F238E27FC236}">
                <a16:creationId xmlns:a16="http://schemas.microsoft.com/office/drawing/2014/main" id="{42692F09-47A2-5E7C-6DFA-1EDC3C7FE6C9}"/>
              </a:ext>
            </a:extLst>
          </p:cNvPr>
          <p:cNvSpPr>
            <a:spLocks noGrp="1"/>
          </p:cNvSpPr>
          <p:nvPr>
            <p:ph type="sldNum" sz="quarter" idx="5"/>
          </p:nvPr>
        </p:nvSpPr>
        <p:spPr/>
        <p:txBody>
          <a:bodyPr/>
          <a:lstStyle/>
          <a:p>
            <a:fld id="{E6E2C989-F115-4B48-BC55-0D1E9D9E9893}" type="slidenum">
              <a:rPr lang="en-GB" smtClean="0"/>
              <a:t>23</a:t>
            </a:fld>
            <a:endParaRPr lang="en-GB"/>
          </a:p>
        </p:txBody>
      </p:sp>
    </p:spTree>
    <p:extLst>
      <p:ext uri="{BB962C8B-B14F-4D97-AF65-F5344CB8AC3E}">
        <p14:creationId xmlns:p14="http://schemas.microsoft.com/office/powerpoint/2010/main" val="1900399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0B59-1783-B6C4-1321-5CA8D01F5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DB93C-B70F-DAFA-AA8C-59387D9C2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396E8-2381-7019-6150-3E5ACA9D32B5}"/>
              </a:ext>
            </a:extLst>
          </p:cNvPr>
          <p:cNvSpPr>
            <a:spLocks noGrp="1"/>
          </p:cNvSpPr>
          <p:nvPr>
            <p:ph type="body" idx="1"/>
          </p:nvPr>
        </p:nvSpPr>
        <p:spPr/>
        <p:txBody>
          <a:bodyPr/>
          <a:lstStyle/>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6301838-C9D5-4B7E-669D-2DC880D31D0C}"/>
              </a:ext>
            </a:extLst>
          </p:cNvPr>
          <p:cNvSpPr>
            <a:spLocks noGrp="1"/>
          </p:cNvSpPr>
          <p:nvPr>
            <p:ph type="sldNum" sz="quarter" idx="5"/>
          </p:nvPr>
        </p:nvSpPr>
        <p:spPr/>
        <p:txBody>
          <a:bodyPr/>
          <a:lstStyle/>
          <a:p>
            <a:fld id="{E6E2C989-F115-4B48-BC55-0D1E9D9E9893}" type="slidenum">
              <a:rPr lang="en-GB" smtClean="0"/>
              <a:t>24</a:t>
            </a:fld>
            <a:endParaRPr lang="en-GB"/>
          </a:p>
        </p:txBody>
      </p:sp>
    </p:spTree>
    <p:extLst>
      <p:ext uri="{BB962C8B-B14F-4D97-AF65-F5344CB8AC3E}">
        <p14:creationId xmlns:p14="http://schemas.microsoft.com/office/powerpoint/2010/main" val="204598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2B4D-9A16-319C-F2B0-FC46ACFB2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87746-9BC7-F23E-83FB-A8461270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00265-A7E8-7F10-883C-6081E0ACAE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Template on decision making, pull together all of the aspects of decision making and explain the process of the arrows in a circular motion as describing a process.</a:t>
            </a:r>
          </a:p>
        </p:txBody>
      </p:sp>
      <p:sp>
        <p:nvSpPr>
          <p:cNvPr id="4" name="Slide Number Placeholder 3">
            <a:extLst>
              <a:ext uri="{FF2B5EF4-FFF2-40B4-BE49-F238E27FC236}">
                <a16:creationId xmlns:a16="http://schemas.microsoft.com/office/drawing/2014/main" id="{8BF7BD5E-10AF-537F-48C8-88C0EDF5E7BB}"/>
              </a:ext>
            </a:extLst>
          </p:cNvPr>
          <p:cNvSpPr>
            <a:spLocks noGrp="1"/>
          </p:cNvSpPr>
          <p:nvPr>
            <p:ph type="sldNum" sz="quarter" idx="5"/>
          </p:nvPr>
        </p:nvSpPr>
        <p:spPr/>
        <p:txBody>
          <a:bodyPr/>
          <a:lstStyle/>
          <a:p>
            <a:fld id="{E6E2C989-F115-4B48-BC55-0D1E9D9E9893}" type="slidenum">
              <a:rPr lang="en-GB" smtClean="0"/>
              <a:t>3</a:t>
            </a:fld>
            <a:endParaRPr lang="en-GB"/>
          </a:p>
        </p:txBody>
      </p:sp>
    </p:spTree>
    <p:extLst>
      <p:ext uri="{BB962C8B-B14F-4D97-AF65-F5344CB8AC3E}">
        <p14:creationId xmlns:p14="http://schemas.microsoft.com/office/powerpoint/2010/main" val="307188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BE9F-22EC-B1BD-5AB0-7927BBCA0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C4A30-ADF0-5077-1D61-71993DE55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E186-BF34-404B-D4DE-C06C738603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The purpose of this slide is to point out how we are constantly making choices and decisions in our lives… use hands in a horizontal movement to visualise some, many, and hands wide apart as lots. Between choices and decisions we make 35,000 in one day. Looking at decision making is important. We do not need support for all 35,000! Imagine!  Yet, for some we may need support. Knowing when to ask for support is important. Knowing that there is a law that has given this some thought can be helpful.</a:t>
            </a:r>
          </a:p>
        </p:txBody>
      </p:sp>
      <p:sp>
        <p:nvSpPr>
          <p:cNvPr id="4" name="Slide Number Placeholder 3">
            <a:extLst>
              <a:ext uri="{FF2B5EF4-FFF2-40B4-BE49-F238E27FC236}">
                <a16:creationId xmlns:a16="http://schemas.microsoft.com/office/drawing/2014/main" id="{590E4F1D-B9A9-19E8-763B-78CBBF05DD19}"/>
              </a:ext>
            </a:extLst>
          </p:cNvPr>
          <p:cNvSpPr>
            <a:spLocks noGrp="1"/>
          </p:cNvSpPr>
          <p:nvPr>
            <p:ph type="sldNum" sz="quarter" idx="5"/>
          </p:nvPr>
        </p:nvSpPr>
        <p:spPr/>
        <p:txBody>
          <a:bodyPr/>
          <a:lstStyle/>
          <a:p>
            <a:fld id="{E6E2C989-F115-4B48-BC55-0D1E9D9E9893}" type="slidenum">
              <a:rPr lang="en-GB" smtClean="0"/>
              <a:t>4</a:t>
            </a:fld>
            <a:endParaRPr lang="en-GB"/>
          </a:p>
        </p:txBody>
      </p:sp>
    </p:spTree>
    <p:extLst>
      <p:ext uri="{BB962C8B-B14F-4D97-AF65-F5344CB8AC3E}">
        <p14:creationId xmlns:p14="http://schemas.microsoft.com/office/powerpoint/2010/main" val="238791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F717-0FF9-DD8C-C317-A2A01EAA3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5EB78-B44D-8066-BA92-0F06FF0CE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99400-AC70-38F8-8399-AC6B792A8482}"/>
              </a:ext>
            </a:extLst>
          </p:cNvPr>
          <p:cNvSpPr>
            <a:spLocks noGrp="1"/>
          </p:cNvSpPr>
          <p:nvPr>
            <p:ph type="body" idx="1"/>
          </p:nvPr>
        </p:nvSpPr>
        <p:spPr/>
        <p:txBody>
          <a:bodyPr/>
          <a:lstStyle/>
          <a:p>
            <a:r>
              <a:rPr lang="en-GB" sz="1800" dirty="0"/>
              <a:t>Before we learn more about the Assisted Decision Making Law and the Decision Support Service I would like to introduce you to some of the Decision Support Service Champions. There are nine individuals who are Champions. The people who feature in these two minute videos have an intellectual disability. They share why the Decision Support Service is important in  their lives. Let us look at the story of Margaret.</a:t>
            </a:r>
          </a:p>
        </p:txBody>
      </p:sp>
      <p:sp>
        <p:nvSpPr>
          <p:cNvPr id="4" name="Slide Number Placeholder 3">
            <a:extLst>
              <a:ext uri="{FF2B5EF4-FFF2-40B4-BE49-F238E27FC236}">
                <a16:creationId xmlns:a16="http://schemas.microsoft.com/office/drawing/2014/main" id="{844CFFB8-AF33-1FB5-516D-2108E879680C}"/>
              </a:ext>
            </a:extLst>
          </p:cNvPr>
          <p:cNvSpPr>
            <a:spLocks noGrp="1"/>
          </p:cNvSpPr>
          <p:nvPr>
            <p:ph type="sldNum" sz="quarter" idx="5"/>
          </p:nvPr>
        </p:nvSpPr>
        <p:spPr/>
        <p:txBody>
          <a:bodyPr/>
          <a:lstStyle/>
          <a:p>
            <a:fld id="{E6E2C989-F115-4B48-BC55-0D1E9D9E9893}" type="slidenum">
              <a:rPr lang="en-GB" smtClean="0"/>
              <a:t>5</a:t>
            </a:fld>
            <a:endParaRPr lang="en-GB"/>
          </a:p>
        </p:txBody>
      </p:sp>
    </p:spTree>
    <p:extLst>
      <p:ext uri="{BB962C8B-B14F-4D97-AF65-F5344CB8AC3E}">
        <p14:creationId xmlns:p14="http://schemas.microsoft.com/office/powerpoint/2010/main" val="297794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ED9F-16FA-E9DA-8F04-859D21FC8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35180-2117-E440-AB64-81511B2DA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47646-BC7F-641D-1606-B6EDD6C131E0}"/>
              </a:ext>
            </a:extLst>
          </p:cNvPr>
          <p:cNvSpPr>
            <a:spLocks noGrp="1"/>
          </p:cNvSpPr>
          <p:nvPr>
            <p:ph type="body" idx="1"/>
          </p:nvPr>
        </p:nvSpPr>
        <p:spPr/>
        <p:txBody>
          <a:bodyPr/>
          <a:lstStyle/>
          <a:p>
            <a:r>
              <a:rPr lang="en-GB" sz="1800" dirty="0"/>
              <a:t>What is law? A law is a set of rules created by government to guide behaviour. Why is law important? The law is created to protect and to support people. </a:t>
            </a:r>
          </a:p>
          <a:p>
            <a:endParaRPr lang="en-GB" sz="1800" dirty="0"/>
          </a:p>
          <a:p>
            <a:r>
              <a:rPr lang="en-GB" sz="1800" dirty="0"/>
              <a:t>The Act became a Law in April 2023. </a:t>
            </a:r>
          </a:p>
          <a:p>
            <a:endParaRPr lang="en-GB" sz="1800" dirty="0"/>
          </a:p>
          <a:p>
            <a:r>
              <a:rPr lang="en-GB" sz="1800" dirty="0"/>
              <a:t>This law has many names.  </a:t>
            </a:r>
          </a:p>
          <a:p>
            <a:pPr marL="171450" indent="-171450">
              <a:buFont typeface="Arial" panose="020B0604020202020204" pitchFamily="34" charset="0"/>
              <a:buChar char="•"/>
            </a:pPr>
            <a:r>
              <a:rPr lang="en-GB" sz="1800" dirty="0"/>
              <a:t>The ADM </a:t>
            </a:r>
          </a:p>
          <a:p>
            <a:pPr marL="171450" indent="-171450">
              <a:buFont typeface="Arial" panose="020B0604020202020204" pitchFamily="34" charset="0"/>
              <a:buChar char="•"/>
            </a:pPr>
            <a:r>
              <a:rPr lang="en-GB" sz="1800" dirty="0"/>
              <a:t> 2015 Act</a:t>
            </a:r>
          </a:p>
          <a:p>
            <a:pPr marL="171450" indent="-171450">
              <a:buFont typeface="Arial" panose="020B0604020202020204" pitchFamily="34" charset="0"/>
              <a:buChar char="•"/>
            </a:pPr>
            <a:r>
              <a:rPr lang="en-GB" sz="1800" dirty="0"/>
              <a:t>Assisted Decision Making Act</a:t>
            </a:r>
          </a:p>
          <a:p>
            <a:pPr marL="171450" indent="-171450">
              <a:buFont typeface="Arial" panose="020B0604020202020204" pitchFamily="34" charset="0"/>
              <a:buChar char="•"/>
            </a:pPr>
            <a:r>
              <a:rPr lang="en-GB" sz="1800" dirty="0"/>
              <a:t>Capacity Act </a:t>
            </a:r>
          </a:p>
        </p:txBody>
      </p:sp>
      <p:sp>
        <p:nvSpPr>
          <p:cNvPr id="4" name="Slide Number Placeholder 3">
            <a:extLst>
              <a:ext uri="{FF2B5EF4-FFF2-40B4-BE49-F238E27FC236}">
                <a16:creationId xmlns:a16="http://schemas.microsoft.com/office/drawing/2014/main" id="{D2E73151-BF69-7BD8-0470-50046995FC61}"/>
              </a:ext>
            </a:extLst>
          </p:cNvPr>
          <p:cNvSpPr>
            <a:spLocks noGrp="1"/>
          </p:cNvSpPr>
          <p:nvPr>
            <p:ph type="sldNum" sz="quarter" idx="5"/>
          </p:nvPr>
        </p:nvSpPr>
        <p:spPr/>
        <p:txBody>
          <a:bodyPr/>
          <a:lstStyle/>
          <a:p>
            <a:fld id="{E6E2C989-F115-4B48-BC55-0D1E9D9E9893}" type="slidenum">
              <a:rPr lang="en-GB" smtClean="0"/>
              <a:t>6</a:t>
            </a:fld>
            <a:endParaRPr lang="en-GB"/>
          </a:p>
        </p:txBody>
      </p:sp>
    </p:spTree>
    <p:extLst>
      <p:ext uri="{BB962C8B-B14F-4D97-AF65-F5344CB8AC3E}">
        <p14:creationId xmlns:p14="http://schemas.microsoft.com/office/powerpoint/2010/main" val="274828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470D-20DD-309B-186E-92FBF221F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236D0-9AAF-8B09-FE35-0EEFADD86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E3374-27A1-364D-C52E-B97CDC0C7CE4}"/>
              </a:ext>
            </a:extLst>
          </p:cNvPr>
          <p:cNvSpPr>
            <a:spLocks noGrp="1"/>
          </p:cNvSpPr>
          <p:nvPr>
            <p:ph type="body" idx="1"/>
          </p:nvPr>
        </p:nvSpPr>
        <p:spPr/>
        <p:txBody>
          <a:bodyPr/>
          <a:lstStyle/>
          <a:p>
            <a:r>
              <a:rPr lang="en-GB" sz="1800" b="1" dirty="0"/>
              <a:t>What does the Assisted Decision Making Capacity Law 2015 do for people?  </a:t>
            </a:r>
          </a:p>
          <a:p>
            <a:endParaRPr lang="en-GB" sz="1800" dirty="0"/>
          </a:p>
          <a:p>
            <a:pPr marL="285750" indent="-285750">
              <a:buFont typeface="Arial" panose="020B0604020202020204" pitchFamily="34" charset="0"/>
              <a:buChar char="•"/>
            </a:pPr>
            <a:r>
              <a:rPr lang="en-GB" sz="1800" dirty="0"/>
              <a:t>It created nine guiding principles or nine main beliefs that provide the foundation or building blocks for the Assisted Decision Making Capacity Law</a:t>
            </a:r>
          </a:p>
          <a:p>
            <a:pPr marL="285750" indent="-285750">
              <a:buFont typeface="Arial" panose="020B0604020202020204" pitchFamily="34" charset="0"/>
              <a:buChar char="•"/>
            </a:pPr>
            <a:r>
              <a:rPr lang="en-GB" sz="1800" dirty="0"/>
              <a:t>It created decision supporter roles</a:t>
            </a:r>
          </a:p>
          <a:p>
            <a:pPr marL="285750" indent="-285750">
              <a:buFont typeface="Arial" panose="020B0604020202020204" pitchFamily="34" charset="0"/>
              <a:buChar char="•"/>
            </a:pPr>
            <a:r>
              <a:rPr lang="en-GB" sz="1800" dirty="0"/>
              <a:t>It ended the wardship system</a:t>
            </a:r>
          </a:p>
          <a:p>
            <a:pPr marL="285750" indent="-285750">
              <a:buFont typeface="Arial" panose="020B0604020202020204" pitchFamily="34" charset="0"/>
              <a:buChar char="•"/>
            </a:pPr>
            <a:r>
              <a:rPr lang="en-GB" sz="1800" dirty="0"/>
              <a:t>It established the Decision Support Service</a:t>
            </a:r>
          </a:p>
        </p:txBody>
      </p:sp>
      <p:sp>
        <p:nvSpPr>
          <p:cNvPr id="4" name="Slide Number Placeholder 3">
            <a:extLst>
              <a:ext uri="{FF2B5EF4-FFF2-40B4-BE49-F238E27FC236}">
                <a16:creationId xmlns:a16="http://schemas.microsoft.com/office/drawing/2014/main" id="{BD179477-64E0-52EB-8E3D-A349B558DABE}"/>
              </a:ext>
            </a:extLst>
          </p:cNvPr>
          <p:cNvSpPr>
            <a:spLocks noGrp="1"/>
          </p:cNvSpPr>
          <p:nvPr>
            <p:ph type="sldNum" sz="quarter" idx="5"/>
          </p:nvPr>
        </p:nvSpPr>
        <p:spPr/>
        <p:txBody>
          <a:bodyPr/>
          <a:lstStyle/>
          <a:p>
            <a:fld id="{E6E2C989-F115-4B48-BC55-0D1E9D9E9893}" type="slidenum">
              <a:rPr lang="en-GB" smtClean="0"/>
              <a:t>7</a:t>
            </a:fld>
            <a:endParaRPr lang="en-GB"/>
          </a:p>
        </p:txBody>
      </p:sp>
    </p:spTree>
    <p:extLst>
      <p:ext uri="{BB962C8B-B14F-4D97-AF65-F5344CB8AC3E}">
        <p14:creationId xmlns:p14="http://schemas.microsoft.com/office/powerpoint/2010/main" val="225574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D1DD0-F153-64F4-41C4-DD888C63D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C1464-CBDC-3031-CFB3-8A94CAE5A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38C2F-E1BD-9029-BFD9-D1649CFC43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What are the nine main beliefs behind the Assisted Decision Making Law? These beliefs remind us of the importance of the law to help to protect rights and to support the rights of all people.</a:t>
            </a:r>
          </a:p>
        </p:txBody>
      </p:sp>
      <p:sp>
        <p:nvSpPr>
          <p:cNvPr id="4" name="Slide Number Placeholder 3">
            <a:extLst>
              <a:ext uri="{FF2B5EF4-FFF2-40B4-BE49-F238E27FC236}">
                <a16:creationId xmlns:a16="http://schemas.microsoft.com/office/drawing/2014/main" id="{8947F1D6-4F9E-7F98-22A5-F824869EF3DC}"/>
              </a:ext>
            </a:extLst>
          </p:cNvPr>
          <p:cNvSpPr>
            <a:spLocks noGrp="1"/>
          </p:cNvSpPr>
          <p:nvPr>
            <p:ph type="sldNum" sz="quarter" idx="5"/>
          </p:nvPr>
        </p:nvSpPr>
        <p:spPr/>
        <p:txBody>
          <a:bodyPr/>
          <a:lstStyle/>
          <a:p>
            <a:fld id="{E6E2C989-F115-4B48-BC55-0D1E9D9E9893}" type="slidenum">
              <a:rPr lang="en-GB" smtClean="0"/>
              <a:t>8</a:t>
            </a:fld>
            <a:endParaRPr lang="en-GB"/>
          </a:p>
        </p:txBody>
      </p:sp>
    </p:spTree>
    <p:extLst>
      <p:ext uri="{BB962C8B-B14F-4D97-AF65-F5344CB8AC3E}">
        <p14:creationId xmlns:p14="http://schemas.microsoft.com/office/powerpoint/2010/main" val="238293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A33A4-4084-0016-B178-46DBCB227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D617A-64B1-9A3C-07A7-45CAAEE81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EF15F-6A46-8563-46FE-5E765DF9D0D0}"/>
              </a:ext>
            </a:extLst>
          </p:cNvPr>
          <p:cNvSpPr>
            <a:spLocks noGrp="1"/>
          </p:cNvSpPr>
          <p:nvPr>
            <p:ph type="body" idx="1"/>
          </p:nvPr>
        </p:nvSpPr>
        <p:spPr/>
        <p:txBody>
          <a:bodyPr/>
          <a:lstStyle/>
          <a:p>
            <a:r>
              <a:rPr lang="en-GB" sz="1800" dirty="0"/>
              <a:t>Each person has a right to make his/her own decisions. What is capacity? Capacity is that a person has the ability to use and to understand information. Capacity means that  a person can make  and communicate a decision. Capacity means that a person can follow the steps of decision making. If a person has others in their lives that support them in decision making this can be part of  his/her capacity.</a:t>
            </a:r>
          </a:p>
        </p:txBody>
      </p:sp>
      <p:sp>
        <p:nvSpPr>
          <p:cNvPr id="4" name="Slide Number Placeholder 3">
            <a:extLst>
              <a:ext uri="{FF2B5EF4-FFF2-40B4-BE49-F238E27FC236}">
                <a16:creationId xmlns:a16="http://schemas.microsoft.com/office/drawing/2014/main" id="{4DE623B1-2D9F-0BA1-CD13-48DD5362F34C}"/>
              </a:ext>
            </a:extLst>
          </p:cNvPr>
          <p:cNvSpPr>
            <a:spLocks noGrp="1"/>
          </p:cNvSpPr>
          <p:nvPr>
            <p:ph type="sldNum" sz="quarter" idx="5"/>
          </p:nvPr>
        </p:nvSpPr>
        <p:spPr/>
        <p:txBody>
          <a:bodyPr/>
          <a:lstStyle/>
          <a:p>
            <a:fld id="{E6E2C989-F115-4B48-BC55-0D1E9D9E9893}" type="slidenum">
              <a:rPr lang="en-GB" smtClean="0"/>
              <a:t>9</a:t>
            </a:fld>
            <a:endParaRPr lang="en-GB"/>
          </a:p>
        </p:txBody>
      </p:sp>
    </p:spTree>
    <p:extLst>
      <p:ext uri="{BB962C8B-B14F-4D97-AF65-F5344CB8AC3E}">
        <p14:creationId xmlns:p14="http://schemas.microsoft.com/office/powerpoint/2010/main" val="3754030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youtube.com/watch?v=aG5kOFE6ty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youtube.com/watch?v=cZGLtGXJjR0" TargetMode="Externa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F1163FF0-BBAB-C39B-5982-6AF2771030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5749" y="1991905"/>
            <a:ext cx="3600000" cy="938232"/>
          </a:xfrm>
          <a:prstGeom prst="rect">
            <a:avLst/>
          </a:prstGeom>
        </p:spPr>
      </p:pic>
      <p:sp>
        <p:nvSpPr>
          <p:cNvPr id="11" name="TextBox 10">
            <a:extLst>
              <a:ext uri="{FF2B5EF4-FFF2-40B4-BE49-F238E27FC236}">
                <a16:creationId xmlns:a16="http://schemas.microsoft.com/office/drawing/2014/main" id="{66C23F83-9E91-4178-13AC-9384C9A5A589}"/>
              </a:ext>
            </a:extLst>
          </p:cNvPr>
          <p:cNvSpPr txBox="1"/>
          <p:nvPr/>
        </p:nvSpPr>
        <p:spPr>
          <a:xfrm>
            <a:off x="5355749" y="3781096"/>
            <a:ext cx="5084157" cy="836639"/>
          </a:xfrm>
          <a:prstGeom prst="rect">
            <a:avLst/>
          </a:prstGeom>
          <a:noFill/>
        </p:spPr>
        <p:txBody>
          <a:bodyPr wrap="square" rtlCol="0">
            <a:spAutoFit/>
          </a:bodyPr>
          <a:lstStyle/>
          <a:p>
            <a:pPr>
              <a:lnSpc>
                <a:spcPts val="3000"/>
              </a:lnSpc>
            </a:pPr>
            <a:r>
              <a:rPr lang="en-US" sz="2000" dirty="0">
                <a:solidFill>
                  <a:schemeClr val="bg1"/>
                </a:solidFill>
                <a:ea typeface="Verdana" panose="020B0604030504040204" pitchFamily="34" charset="0"/>
              </a:rPr>
              <a:t>Second of three training sessions on the Assisted decision-making capacity act 2015 </a:t>
            </a:r>
          </a:p>
        </p:txBody>
      </p:sp>
      <p:sp>
        <p:nvSpPr>
          <p:cNvPr id="12" name="TextBox 11">
            <a:extLst>
              <a:ext uri="{FF2B5EF4-FFF2-40B4-BE49-F238E27FC236}">
                <a16:creationId xmlns:a16="http://schemas.microsoft.com/office/drawing/2014/main" id="{85C61CBD-60C7-928C-C989-994593F5A18D}"/>
              </a:ext>
            </a:extLst>
          </p:cNvPr>
          <p:cNvSpPr txBox="1"/>
          <p:nvPr/>
        </p:nvSpPr>
        <p:spPr>
          <a:xfrm>
            <a:off x="5286176" y="3017410"/>
            <a:ext cx="4833375" cy="830997"/>
          </a:xfrm>
          <a:prstGeom prst="rect">
            <a:avLst/>
          </a:prstGeom>
          <a:noFill/>
        </p:spPr>
        <p:txBody>
          <a:bodyPr wrap="none" rtlCol="0">
            <a:spAutoFit/>
          </a:bodyPr>
          <a:lstStyle/>
          <a:p>
            <a:pPr algn="ctr"/>
            <a:r>
              <a:rPr lang="en-US" sz="4800" b="1" dirty="0">
                <a:solidFill>
                  <a:schemeClr val="bg1"/>
                </a:solidFill>
              </a:rPr>
              <a:t>Decision making</a:t>
            </a:r>
          </a:p>
        </p:txBody>
      </p:sp>
      <p:grpSp>
        <p:nvGrpSpPr>
          <p:cNvPr id="7" name="Group 6">
            <a:extLst>
              <a:ext uri="{FF2B5EF4-FFF2-40B4-BE49-F238E27FC236}">
                <a16:creationId xmlns:a16="http://schemas.microsoft.com/office/drawing/2014/main" id="{72518CF9-3189-DAE2-2398-7D5BFFCD4155}"/>
              </a:ext>
            </a:extLst>
          </p:cNvPr>
          <p:cNvGrpSpPr/>
          <p:nvPr/>
        </p:nvGrpSpPr>
        <p:grpSpPr>
          <a:xfrm>
            <a:off x="1752094" y="1665038"/>
            <a:ext cx="3279565" cy="3279565"/>
            <a:chOff x="1391478" y="1665038"/>
            <a:chExt cx="3279565" cy="3279565"/>
          </a:xfrm>
        </p:grpSpPr>
        <p:sp>
          <p:nvSpPr>
            <p:cNvPr id="8" name="TextBox 7">
              <a:extLst>
                <a:ext uri="{FF2B5EF4-FFF2-40B4-BE49-F238E27FC236}">
                  <a16:creationId xmlns:a16="http://schemas.microsoft.com/office/drawing/2014/main" id="{38DB3DFE-4B0C-58AB-0192-AA4B590DBC6D}"/>
                </a:ext>
              </a:extLst>
            </p:cNvPr>
            <p:cNvSpPr txBox="1"/>
            <p:nvPr/>
          </p:nvSpPr>
          <p:spPr>
            <a:xfrm>
              <a:off x="2253643" y="1665038"/>
              <a:ext cx="1555234" cy="3170099"/>
            </a:xfrm>
            <a:prstGeom prst="rect">
              <a:avLst/>
            </a:prstGeom>
            <a:noFill/>
          </p:spPr>
          <p:txBody>
            <a:bodyPr wrap="none" rtlCol="0">
              <a:spAutoFit/>
            </a:bodyPr>
            <a:lstStyle/>
            <a:p>
              <a:pPr algn="ctr"/>
              <a:r>
                <a:rPr lang="en-US" sz="20000" b="1" dirty="0">
                  <a:solidFill>
                    <a:schemeClr val="bg1"/>
                  </a:solidFill>
                </a:rPr>
                <a:t>2</a:t>
              </a:r>
            </a:p>
          </p:txBody>
        </p:sp>
        <p:sp>
          <p:nvSpPr>
            <p:cNvPr id="9" name="Oval 8">
              <a:extLst>
                <a:ext uri="{FF2B5EF4-FFF2-40B4-BE49-F238E27FC236}">
                  <a16:creationId xmlns:a16="http://schemas.microsoft.com/office/drawing/2014/main" id="{9E041C40-F693-EF70-28DC-CAF6F52C7188}"/>
                </a:ext>
              </a:extLst>
            </p:cNvPr>
            <p:cNvSpPr/>
            <p:nvPr/>
          </p:nvSpPr>
          <p:spPr>
            <a:xfrm>
              <a:off x="1391478" y="1665038"/>
              <a:ext cx="3279565" cy="3279565"/>
            </a:xfrm>
            <a:prstGeom prst="ellipse">
              <a:avLst/>
            </a:pr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20699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anim calcmode="lin" valueType="num">
                                      <p:cBhvr>
                                        <p:cTn id="13" dur="1500" fill="hold"/>
                                        <p:tgtEl>
                                          <p:spTgt spid="10"/>
                                        </p:tgtEl>
                                        <p:attrNameLst>
                                          <p:attrName>ppt_x</p:attrName>
                                        </p:attrNameLst>
                                      </p:cBhvr>
                                      <p:tavLst>
                                        <p:tav tm="0">
                                          <p:val>
                                            <p:strVal val="#ppt_x"/>
                                          </p:val>
                                        </p:tav>
                                        <p:tav tm="100000">
                                          <p:val>
                                            <p:strVal val="#ppt_x"/>
                                          </p:val>
                                        </p:tav>
                                      </p:tavLst>
                                    </p:anim>
                                    <p:anim calcmode="lin" valueType="num">
                                      <p:cBhvr>
                                        <p:cTn id="14" dur="1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ppt_x</p:attrName>
                                        </p:attrNameLst>
                                      </p:cBhvr>
                                      <p:tavLst>
                                        <p:tav tm="0">
                                          <p:val>
                                            <p:strVal val="#ppt_x"/>
                                          </p:val>
                                        </p:tav>
                                        <p:tav tm="100000">
                                          <p:val>
                                            <p:strVal val="#ppt_x"/>
                                          </p:val>
                                        </p:tav>
                                      </p:tavLst>
                                    </p:anim>
                                    <p:anim calcmode="lin" valueType="num">
                                      <p:cBhvr>
                                        <p:cTn id="19" dur="2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0"/>
                                        <p:tgtEl>
                                          <p:spTgt spid="11"/>
                                        </p:tgtEl>
                                      </p:cBhvr>
                                    </p:animEffect>
                                    <p:anim calcmode="lin" valueType="num">
                                      <p:cBhvr>
                                        <p:cTn id="23" dur="2500" fill="hold"/>
                                        <p:tgtEl>
                                          <p:spTgt spid="11"/>
                                        </p:tgtEl>
                                        <p:attrNameLst>
                                          <p:attrName>ppt_x</p:attrName>
                                        </p:attrNameLst>
                                      </p:cBhvr>
                                      <p:tavLst>
                                        <p:tav tm="0">
                                          <p:val>
                                            <p:strVal val="#ppt_x"/>
                                          </p:val>
                                        </p:tav>
                                        <p:tav tm="100000">
                                          <p:val>
                                            <p:strVal val="#ppt_x"/>
                                          </p:val>
                                        </p:tav>
                                      </p:tavLst>
                                    </p:anim>
                                    <p:anim calcmode="lin" valueType="num">
                                      <p:cBhvr>
                                        <p:cTn id="24" dur="2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1D741-C679-49E8-6FE0-EE3E28D023B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A93A64F-7382-EF64-29E9-CA7ACDBA1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194808"/>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B533169-2EFE-4EE6-D569-FA065C341DEE}"/>
              </a:ext>
            </a:extLst>
          </p:cNvPr>
          <p:cNvSpPr txBox="1">
            <a:spLocks/>
          </p:cNvSpPr>
          <p:nvPr/>
        </p:nvSpPr>
        <p:spPr>
          <a:xfrm>
            <a:off x="5939999" y="2265257"/>
            <a:ext cx="5751257" cy="2859748"/>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I have the right to get as much support as I need to make my own decision(s)</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D30116B9-B9D3-338B-2FDC-547C4617DD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51741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AC19D-2735-BF08-E276-54ADABEF1DE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BD382D0-36E0-F681-8424-63580C83A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399612"/>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9BA888D-878E-DDC5-CD3F-595C4A25C90D}"/>
              </a:ext>
            </a:extLst>
          </p:cNvPr>
          <p:cNvSpPr txBox="1">
            <a:spLocks/>
          </p:cNvSpPr>
          <p:nvPr/>
        </p:nvSpPr>
        <p:spPr>
          <a:xfrm>
            <a:off x="5939999" y="1604417"/>
            <a:ext cx="5751257" cy="4270391"/>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My capacity to make a decision should not be questioned if I make what another person may consider to be an unwise decision.</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A96CE819-589B-A983-721F-5AE9190EB6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32030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6E90B-DE0F-35C6-A4EB-EA0C5610AA3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F79481B-B8DE-3DDF-7DFA-EFCF17A36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399612"/>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932AEB0-1B9C-6989-8203-450BF419EDAF}"/>
              </a:ext>
            </a:extLst>
          </p:cNvPr>
          <p:cNvSpPr txBox="1">
            <a:spLocks/>
          </p:cNvSpPr>
          <p:nvPr/>
        </p:nvSpPr>
        <p:spPr>
          <a:xfrm>
            <a:off x="5939999" y="2309738"/>
            <a:ext cx="5751257" cy="2859748"/>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I only need support or someone to take action when it is really necessary</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9C405449-0499-9E06-D603-2668C5D531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2528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383B-D7DE-C673-7635-722EDC54831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7B2A6FF-13B9-91FF-7B92-CD14A231D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67377" y="909000"/>
            <a:ext cx="252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A9AB041-E6AE-0C79-931F-6138A27D94AF}"/>
              </a:ext>
            </a:extLst>
          </p:cNvPr>
          <p:cNvSpPr txBox="1">
            <a:spLocks/>
          </p:cNvSpPr>
          <p:nvPr/>
        </p:nvSpPr>
        <p:spPr>
          <a:xfrm>
            <a:off x="5939999" y="1957077"/>
            <a:ext cx="5751257" cy="3565069"/>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If I need support it should be just the amount I need and the support should not limit or control my rights and freedoms</a:t>
            </a:r>
            <a:endParaRPr lang="en-US" sz="4000" dirty="0">
              <a:latin typeface="+mn-lt"/>
              <a:ea typeface="Verdana" panose="020B0604030504040204" pitchFamily="34" charset="0"/>
            </a:endParaRPr>
          </a:p>
        </p:txBody>
      </p:sp>
      <p:pic>
        <p:nvPicPr>
          <p:cNvPr id="4" name="Picture 2">
            <a:extLst>
              <a:ext uri="{FF2B5EF4-FFF2-40B4-BE49-F238E27FC236}">
                <a16:creationId xmlns:a16="http://schemas.microsoft.com/office/drawing/2014/main" id="{5FCD3F19-52C2-A955-B899-D0F58FB02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67377" y="3682680"/>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ick Yes">
            <a:extLst>
              <a:ext uri="{FF2B5EF4-FFF2-40B4-BE49-F238E27FC236}">
                <a16:creationId xmlns:a16="http://schemas.microsoft.com/office/drawing/2014/main" id="{15CCA1E8-EFBB-2922-3543-0DE231A1E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301" y="1795234"/>
            <a:ext cx="918087" cy="918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99802C2C-8C4A-AE92-7658-1E32132BA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301" y="4247494"/>
            <a:ext cx="1068952" cy="10689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946144F-B641-5542-DF9D-B784C0B124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423603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anim calcmode="lin" valueType="num">
                                      <p:cBhvr>
                                        <p:cTn id="18" dur="1500" fill="hold"/>
                                        <p:tgtEl>
                                          <p:spTgt spid="4"/>
                                        </p:tgtEl>
                                        <p:attrNameLst>
                                          <p:attrName>ppt_x</p:attrName>
                                        </p:attrNameLst>
                                      </p:cBhvr>
                                      <p:tavLst>
                                        <p:tav tm="0">
                                          <p:val>
                                            <p:strVal val="#ppt_x"/>
                                          </p:val>
                                        </p:tav>
                                        <p:tav tm="100000">
                                          <p:val>
                                            <p:strVal val="#ppt_x"/>
                                          </p:val>
                                        </p:tav>
                                      </p:tavLst>
                                    </p:anim>
                                    <p:anim calcmode="lin" valueType="num">
                                      <p:cBhvr>
                                        <p:cTn id="19" dur="1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250"/>
                                        <p:tgtEl>
                                          <p:spTgt spid="5"/>
                                        </p:tgtEl>
                                      </p:cBhvr>
                                    </p:animEffect>
                                    <p:anim calcmode="lin" valueType="num">
                                      <p:cBhvr>
                                        <p:cTn id="23" dur="1250" fill="hold"/>
                                        <p:tgtEl>
                                          <p:spTgt spid="5"/>
                                        </p:tgtEl>
                                        <p:attrNameLst>
                                          <p:attrName>ppt_x</p:attrName>
                                        </p:attrNameLst>
                                      </p:cBhvr>
                                      <p:tavLst>
                                        <p:tav tm="0">
                                          <p:val>
                                            <p:strVal val="#ppt_x"/>
                                          </p:val>
                                        </p:tav>
                                        <p:tav tm="100000">
                                          <p:val>
                                            <p:strVal val="#ppt_x"/>
                                          </p:val>
                                        </p:tav>
                                      </p:tavLst>
                                    </p:anim>
                                    <p:anim calcmode="lin" valueType="num">
                                      <p:cBhvr>
                                        <p:cTn id="24" dur="125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750"/>
                                        <p:tgtEl>
                                          <p:spTgt spid="6"/>
                                        </p:tgtEl>
                                      </p:cBhvr>
                                    </p:animEffect>
                                    <p:anim calcmode="lin" valueType="num">
                                      <p:cBhvr>
                                        <p:cTn id="28" dur="1750" fill="hold"/>
                                        <p:tgtEl>
                                          <p:spTgt spid="6"/>
                                        </p:tgtEl>
                                        <p:attrNameLst>
                                          <p:attrName>ppt_x</p:attrName>
                                        </p:attrNameLst>
                                      </p:cBhvr>
                                      <p:tavLst>
                                        <p:tav tm="0">
                                          <p:val>
                                            <p:strVal val="#ppt_x"/>
                                          </p:val>
                                        </p:tav>
                                        <p:tav tm="100000">
                                          <p:val>
                                            <p:strVal val="#ppt_x"/>
                                          </p:val>
                                        </p:tav>
                                      </p:tavLst>
                                    </p:anim>
                                    <p:anim calcmode="lin" valueType="num">
                                      <p:cBhvr>
                                        <p:cTn id="29" dur="1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3467-4714-A2C3-9DC7-5BBE7EF958C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4DD99B5-9625-08FB-8090-F3BFAD9F8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399612"/>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486F879-0D78-2C70-BF19-DFCB5B6922EE}"/>
              </a:ext>
            </a:extLst>
          </p:cNvPr>
          <p:cNvSpPr txBox="1">
            <a:spLocks/>
          </p:cNvSpPr>
          <p:nvPr/>
        </p:nvSpPr>
        <p:spPr>
          <a:xfrm>
            <a:off x="5939999" y="2309738"/>
            <a:ext cx="5751257" cy="2859748"/>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It is my will and preference that is important in the decision making</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1B983B0F-32F4-F31D-81FC-0680741E0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69087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43EA-55FF-0275-9543-BA9A2F61DC8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4C190C1-AC07-F03A-8B65-A4141A8D5367}"/>
              </a:ext>
            </a:extLst>
          </p:cNvPr>
          <p:cNvSpPr txBox="1">
            <a:spLocks/>
          </p:cNvSpPr>
          <p:nvPr/>
        </p:nvSpPr>
        <p:spPr>
          <a:xfrm>
            <a:off x="5939999" y="2309738"/>
            <a:ext cx="5751257" cy="2859748"/>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If needed, I will have you speak to others who know me well to help with the decision making</a:t>
            </a:r>
            <a:endParaRPr lang="en-US" sz="4000" dirty="0">
              <a:latin typeface="+mn-lt"/>
              <a:ea typeface="Verdana" panose="020B0604030504040204" pitchFamily="34" charset="0"/>
            </a:endParaRPr>
          </a:p>
        </p:txBody>
      </p:sp>
      <p:pic>
        <p:nvPicPr>
          <p:cNvPr id="5" name="Picture 4">
            <a:extLst>
              <a:ext uri="{FF2B5EF4-FFF2-40B4-BE49-F238E27FC236}">
                <a16:creationId xmlns:a16="http://schemas.microsoft.com/office/drawing/2014/main" id="{EE7EFD04-48B3-0B2E-49B0-56A4F183EE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492" y="1579862"/>
            <a:ext cx="4536000" cy="4536000"/>
          </a:xfrm>
          <a:prstGeom prst="rect">
            <a:avLst/>
          </a:prstGeom>
        </p:spPr>
      </p:pic>
      <p:pic>
        <p:nvPicPr>
          <p:cNvPr id="2" name="Picture 1">
            <a:extLst>
              <a:ext uri="{FF2B5EF4-FFF2-40B4-BE49-F238E27FC236}">
                <a16:creationId xmlns:a16="http://schemas.microsoft.com/office/drawing/2014/main" id="{7DD50AEA-C70C-8B65-DB94-BBE0A271BA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2372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B64E2-6F4D-503B-D734-34E61569B5D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27911D8-EB10-517C-1F18-55FAE97627CF}"/>
              </a:ext>
            </a:extLst>
          </p:cNvPr>
          <p:cNvSpPr txBox="1">
            <a:spLocks/>
          </p:cNvSpPr>
          <p:nvPr/>
        </p:nvSpPr>
        <p:spPr>
          <a:xfrm>
            <a:off x="5939999" y="2309738"/>
            <a:ext cx="5751257" cy="2859748"/>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I will consider how quickly the decision needs to be made and what action is needed</a:t>
            </a:r>
            <a:endParaRPr lang="en-US" sz="4000" dirty="0">
              <a:latin typeface="+mn-lt"/>
              <a:ea typeface="Verdana" panose="020B0604030504040204" pitchFamily="34" charset="0"/>
            </a:endParaRPr>
          </a:p>
        </p:txBody>
      </p:sp>
      <p:pic>
        <p:nvPicPr>
          <p:cNvPr id="5" name="Picture 4">
            <a:extLst>
              <a:ext uri="{FF2B5EF4-FFF2-40B4-BE49-F238E27FC236}">
                <a16:creationId xmlns:a16="http://schemas.microsoft.com/office/drawing/2014/main" id="{6532DE0A-A54B-4141-CE92-6412F9A1C6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492" y="1579862"/>
            <a:ext cx="4536000" cy="4536000"/>
          </a:xfrm>
          <a:prstGeom prst="rect">
            <a:avLst/>
          </a:prstGeom>
        </p:spPr>
      </p:pic>
      <p:pic>
        <p:nvPicPr>
          <p:cNvPr id="4" name="Picture 3">
            <a:extLst>
              <a:ext uri="{FF2B5EF4-FFF2-40B4-BE49-F238E27FC236}">
                <a16:creationId xmlns:a16="http://schemas.microsoft.com/office/drawing/2014/main" id="{37FDA408-B048-C5D9-20FE-F6363997A8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41399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5AFAC-4A22-A864-D7CF-0C615765CCA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2576EFB-A4A4-6E96-E30A-E89A9FE3CC4B}"/>
              </a:ext>
            </a:extLst>
          </p:cNvPr>
          <p:cNvSpPr txBox="1">
            <a:spLocks/>
          </p:cNvSpPr>
          <p:nvPr/>
        </p:nvSpPr>
        <p:spPr>
          <a:xfrm>
            <a:off x="5939999" y="1792179"/>
            <a:ext cx="5751257" cy="390163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000"/>
              </a:lnSpc>
            </a:pPr>
            <a:r>
              <a:rPr lang="en-US" sz="4000" dirty="0">
                <a:latin typeface="+mn-lt"/>
                <a:ea typeface="Verdana" panose="020B0604030504040204" pitchFamily="34" charset="0"/>
                <a:cs typeface="Calibri Light"/>
              </a:rPr>
              <a:t>I will use information in the right way, with respect for the law, keeping private what needs to be, and in a way that harms no one</a:t>
            </a:r>
            <a:endParaRPr lang="en-US" sz="4000" dirty="0">
              <a:latin typeface="+mn-lt"/>
              <a:ea typeface="Verdana" panose="020B0604030504040204" pitchFamily="34" charset="0"/>
            </a:endParaRPr>
          </a:p>
        </p:txBody>
      </p:sp>
      <p:pic>
        <p:nvPicPr>
          <p:cNvPr id="5" name="Picture 4">
            <a:extLst>
              <a:ext uri="{FF2B5EF4-FFF2-40B4-BE49-F238E27FC236}">
                <a16:creationId xmlns:a16="http://schemas.microsoft.com/office/drawing/2014/main" id="{9A566393-B90E-CF0B-4F67-097A832EE8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492" y="1579862"/>
            <a:ext cx="4536000" cy="4536000"/>
          </a:xfrm>
          <a:prstGeom prst="rect">
            <a:avLst/>
          </a:prstGeom>
        </p:spPr>
      </p:pic>
      <p:pic>
        <p:nvPicPr>
          <p:cNvPr id="4" name="Picture 3">
            <a:extLst>
              <a:ext uri="{FF2B5EF4-FFF2-40B4-BE49-F238E27FC236}">
                <a16:creationId xmlns:a16="http://schemas.microsoft.com/office/drawing/2014/main" id="{8B6B88E6-C40C-13A4-68BC-2AD0690E66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61624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29E0-D037-32AF-952E-42741E85008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3357899-B76F-432C-7DB3-E501D508F429}"/>
              </a:ext>
            </a:extLst>
          </p:cNvPr>
          <p:cNvPicPr>
            <a:picLocks noChangeAspect="1"/>
          </p:cNvPicPr>
          <p:nvPr/>
        </p:nvPicPr>
        <p:blipFill>
          <a:blip r:embed="rId3"/>
          <a:stretch>
            <a:fillRect/>
          </a:stretch>
        </p:blipFill>
        <p:spPr>
          <a:xfrm>
            <a:off x="2316000" y="2044281"/>
            <a:ext cx="7560000" cy="3780000"/>
          </a:xfrm>
          <a:prstGeom prst="rect">
            <a:avLst/>
          </a:prstGeom>
          <a:ln w="6350">
            <a:solidFill>
              <a:schemeClr val="tx1"/>
            </a:solidFill>
          </a:ln>
        </p:spPr>
      </p:pic>
      <p:sp>
        <p:nvSpPr>
          <p:cNvPr id="8" name="Title 1">
            <a:extLst>
              <a:ext uri="{FF2B5EF4-FFF2-40B4-BE49-F238E27FC236}">
                <a16:creationId xmlns:a16="http://schemas.microsoft.com/office/drawing/2014/main" id="{01195E81-EB33-8D53-CA79-8310118D4D0A}"/>
              </a:ext>
            </a:extLst>
          </p:cNvPr>
          <p:cNvSpPr txBox="1">
            <a:spLocks/>
          </p:cNvSpPr>
          <p:nvPr/>
        </p:nvSpPr>
        <p:spPr>
          <a:xfrm>
            <a:off x="979990" y="1189048"/>
            <a:ext cx="10232020"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err="1">
                <a:latin typeface="+mn-lt"/>
                <a:ea typeface="Verdana" panose="020B0604030504040204" pitchFamily="34" charset="0"/>
                <a:cs typeface="Calibri Light"/>
              </a:rPr>
              <a:t>Fionn</a:t>
            </a:r>
            <a:r>
              <a:rPr lang="en-US" sz="4000" b="1" dirty="0">
                <a:latin typeface="+mn-lt"/>
                <a:ea typeface="Verdana" panose="020B0604030504040204" pitchFamily="34" charset="0"/>
                <a:cs typeface="Calibri Light"/>
              </a:rPr>
              <a:t>, a decision support service champion</a:t>
            </a:r>
            <a:endParaRPr lang="en-US" sz="4000" b="1" dirty="0">
              <a:latin typeface="+mn-lt"/>
              <a:ea typeface="Verdana" panose="020B0604030504040204" pitchFamily="34" charset="0"/>
            </a:endParaRPr>
          </a:p>
        </p:txBody>
      </p:sp>
      <p:sp>
        <p:nvSpPr>
          <p:cNvPr id="10" name="TextBox 9">
            <a:extLst>
              <a:ext uri="{FF2B5EF4-FFF2-40B4-BE49-F238E27FC236}">
                <a16:creationId xmlns:a16="http://schemas.microsoft.com/office/drawing/2014/main" id="{224B329F-9740-EDE7-2165-C27A55B9F6D4}"/>
              </a:ext>
            </a:extLst>
          </p:cNvPr>
          <p:cNvSpPr txBox="1"/>
          <p:nvPr/>
        </p:nvSpPr>
        <p:spPr>
          <a:xfrm>
            <a:off x="2719290" y="6031149"/>
            <a:ext cx="6753421" cy="461665"/>
          </a:xfrm>
          <a:prstGeom prst="rect">
            <a:avLst/>
          </a:prstGeom>
          <a:noFill/>
        </p:spPr>
        <p:txBody>
          <a:bodyPr wrap="square" rtlCol="0">
            <a:spAutoFit/>
          </a:bodyPr>
          <a:lstStyle/>
          <a:p>
            <a:pPr algn="ctr"/>
            <a:r>
              <a:rPr lang="en-IE" sz="2400" dirty="0">
                <a:hlinkClick r:id="rId4"/>
              </a:rPr>
              <a:t>https://</a:t>
            </a:r>
            <a:r>
              <a:rPr lang="en-IE" sz="2400" dirty="0" err="1">
                <a:hlinkClick r:id="rId4"/>
              </a:rPr>
              <a:t>www.youtube.com</a:t>
            </a:r>
            <a:r>
              <a:rPr lang="en-IE" sz="2400" dirty="0">
                <a:hlinkClick r:id="rId4"/>
              </a:rPr>
              <a:t>/</a:t>
            </a:r>
            <a:r>
              <a:rPr lang="en-IE" sz="2400" dirty="0" err="1">
                <a:hlinkClick r:id="rId4"/>
              </a:rPr>
              <a:t>watch?v</a:t>
            </a:r>
            <a:r>
              <a:rPr lang="en-IE" sz="2400" dirty="0">
                <a:hlinkClick r:id="rId4"/>
              </a:rPr>
              <a:t>=aG5kOFE6tys</a:t>
            </a:r>
            <a:endParaRPr lang="en-US" sz="2400" dirty="0">
              <a:ea typeface="Verdana" panose="020B0604030504040204" pitchFamily="34" charset="0"/>
            </a:endParaRPr>
          </a:p>
        </p:txBody>
      </p:sp>
      <p:pic>
        <p:nvPicPr>
          <p:cNvPr id="11" name="Picture 10">
            <a:extLst>
              <a:ext uri="{FF2B5EF4-FFF2-40B4-BE49-F238E27FC236}">
                <a16:creationId xmlns:a16="http://schemas.microsoft.com/office/drawing/2014/main" id="{93E0A1E5-00E0-8258-7B1C-9F0C55E539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4334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ppt_x</p:attrName>
                                        </p:attrNameLst>
                                      </p:cBhvr>
                                      <p:tavLst>
                                        <p:tav tm="0">
                                          <p:val>
                                            <p:strVal val="#ppt_x"/>
                                          </p:val>
                                        </p:tav>
                                        <p:tav tm="100000">
                                          <p:val>
                                            <p:strVal val="#ppt_x"/>
                                          </p:val>
                                        </p:tav>
                                      </p:tavLst>
                                    </p:anim>
                                    <p:anim calcmode="lin" valueType="num">
                                      <p:cBhvr>
                                        <p:cTn id="19"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A69B-B20E-D551-40CD-FB61ACA02E8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6AADE80C-4FCB-60C0-540E-C8EC45DE2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32708" y="1551521"/>
            <a:ext cx="4275441" cy="4275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A76E5F-954E-052C-2223-E872B2B4918F}"/>
              </a:ext>
            </a:extLst>
          </p:cNvPr>
          <p:cNvSpPr txBox="1">
            <a:spLocks/>
          </p:cNvSpPr>
          <p:nvPr/>
        </p:nvSpPr>
        <p:spPr>
          <a:xfrm>
            <a:off x="6562587" y="3057108"/>
            <a:ext cx="386620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Questions</a:t>
            </a:r>
            <a:endParaRPr lang="en-US" sz="4800" dirty="0">
              <a:latin typeface="+mn-lt"/>
              <a:ea typeface="Verdana" panose="020B0604030504040204" pitchFamily="34" charset="0"/>
              <a:cs typeface="Calibri Light"/>
            </a:endParaRPr>
          </a:p>
        </p:txBody>
      </p:sp>
      <p:pic>
        <p:nvPicPr>
          <p:cNvPr id="3" name="Picture 2">
            <a:extLst>
              <a:ext uri="{FF2B5EF4-FFF2-40B4-BE49-F238E27FC236}">
                <a16:creationId xmlns:a16="http://schemas.microsoft.com/office/drawing/2014/main" id="{FD96E46C-F174-876F-52A7-201DDB95EE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89212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207FE-7687-9E15-B624-0B49E4A117D4}"/>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E282268B-0BE0-D593-06BB-E5862C2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579862"/>
            <a:ext cx="4320000" cy="4320000"/>
          </a:xfrm>
          <a:prstGeom prst="rect">
            <a:avLst/>
          </a:prstGeom>
        </p:spPr>
      </p:pic>
      <p:pic>
        <p:nvPicPr>
          <p:cNvPr id="7" name="Picture 6">
            <a:extLst>
              <a:ext uri="{FF2B5EF4-FFF2-40B4-BE49-F238E27FC236}">
                <a16:creationId xmlns:a16="http://schemas.microsoft.com/office/drawing/2014/main" id="{F69B7DF7-C59D-9379-C210-9560F87054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
        <p:nvSpPr>
          <p:cNvPr id="3" name="Title 1">
            <a:extLst>
              <a:ext uri="{FF2B5EF4-FFF2-40B4-BE49-F238E27FC236}">
                <a16:creationId xmlns:a16="http://schemas.microsoft.com/office/drawing/2014/main" id="{A6FB317B-7BFB-8AF7-933E-6DD879B37253}"/>
              </a:ext>
            </a:extLst>
          </p:cNvPr>
          <p:cNvSpPr txBox="1">
            <a:spLocks/>
          </p:cNvSpPr>
          <p:nvPr/>
        </p:nvSpPr>
        <p:spPr>
          <a:xfrm>
            <a:off x="5920074" y="3429000"/>
            <a:ext cx="496251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Decision making</a:t>
            </a:r>
            <a:endParaRPr lang="en-US" sz="4800" dirty="0">
              <a:latin typeface="+mn-lt"/>
              <a:ea typeface="Verdana" panose="020B0604030504040204" pitchFamily="34" charset="0"/>
              <a:cs typeface="Calibri Light"/>
            </a:endParaRPr>
          </a:p>
        </p:txBody>
      </p:sp>
    </p:spTree>
    <p:extLst>
      <p:ext uri="{BB962C8B-B14F-4D97-AF65-F5344CB8AC3E}">
        <p14:creationId xmlns:p14="http://schemas.microsoft.com/office/powerpoint/2010/main" val="269905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46653-335F-9932-6E86-741AB4410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5C244-4C58-0D82-8A8D-974D645BF0DC}"/>
              </a:ext>
            </a:extLst>
          </p:cNvPr>
          <p:cNvSpPr txBox="1">
            <a:spLocks/>
          </p:cNvSpPr>
          <p:nvPr/>
        </p:nvSpPr>
        <p:spPr>
          <a:xfrm>
            <a:off x="6562587" y="3057108"/>
            <a:ext cx="3866203" cy="148334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What did I learn today?</a:t>
            </a:r>
            <a:endParaRPr lang="en-US" sz="4800" dirty="0">
              <a:latin typeface="+mn-lt"/>
              <a:ea typeface="Verdana" panose="020B0604030504040204" pitchFamily="34" charset="0"/>
              <a:cs typeface="Calibri Light"/>
            </a:endParaRPr>
          </a:p>
        </p:txBody>
      </p:sp>
      <p:pic>
        <p:nvPicPr>
          <p:cNvPr id="3" name="Picture 2">
            <a:extLst>
              <a:ext uri="{FF2B5EF4-FFF2-40B4-BE49-F238E27FC236}">
                <a16:creationId xmlns:a16="http://schemas.microsoft.com/office/drawing/2014/main" id="{7C48152B-C839-F791-29D4-A0004DC31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5597" y="1825015"/>
            <a:ext cx="3923817" cy="3923817"/>
          </a:xfrm>
          <a:custGeom>
            <a:avLst/>
            <a:gdLst>
              <a:gd name="connsiteX0" fmla="*/ 95 w 2785540"/>
              <a:gd name="connsiteY0" fmla="*/ 206 h 2785541"/>
              <a:gd name="connsiteX1" fmla="*/ 2785636 w 2785540"/>
              <a:gd name="connsiteY1" fmla="*/ 206 h 2785541"/>
              <a:gd name="connsiteX2" fmla="*/ 2785636 w 2785540"/>
              <a:gd name="connsiteY2" fmla="*/ 2785747 h 2785541"/>
              <a:gd name="connsiteX3" fmla="*/ 95 w 2785540"/>
              <a:gd name="connsiteY3" fmla="*/ 2785747 h 2785541"/>
            </a:gdLst>
            <a:ahLst/>
            <a:cxnLst>
              <a:cxn ang="0">
                <a:pos x="connsiteX0" y="connsiteY0"/>
              </a:cxn>
              <a:cxn ang="0">
                <a:pos x="connsiteX1" y="connsiteY1"/>
              </a:cxn>
              <a:cxn ang="0">
                <a:pos x="connsiteX2" y="connsiteY2"/>
              </a:cxn>
              <a:cxn ang="0">
                <a:pos x="connsiteX3" y="connsiteY3"/>
              </a:cxn>
            </a:cxnLst>
            <a:rect l="l" t="t" r="r" b="b"/>
            <a:pathLst>
              <a:path w="2785540" h="2785541">
                <a:moveTo>
                  <a:pt x="95" y="206"/>
                </a:moveTo>
                <a:lnTo>
                  <a:pt x="2785636" y="206"/>
                </a:lnTo>
                <a:lnTo>
                  <a:pt x="2785636" y="2785747"/>
                </a:lnTo>
                <a:lnTo>
                  <a:pt x="95" y="2785747"/>
                </a:lnTo>
                <a:close/>
              </a:path>
            </a:pathLst>
          </a:custGeom>
        </p:spPr>
      </p:pic>
      <p:pic>
        <p:nvPicPr>
          <p:cNvPr id="4" name="Picture 3">
            <a:extLst>
              <a:ext uri="{FF2B5EF4-FFF2-40B4-BE49-F238E27FC236}">
                <a16:creationId xmlns:a16="http://schemas.microsoft.com/office/drawing/2014/main" id="{4A615AB4-CD65-9B42-C4B6-42C6A3CB38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781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A04A-B1AB-8142-5D5A-BD4FAD7892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957545-2BAE-B75B-06BB-E15053DB0F2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7696" y="2768747"/>
            <a:ext cx="2109645" cy="1668869"/>
          </a:xfrm>
          <a:prstGeom prst="rect">
            <a:avLst/>
          </a:prstGeom>
        </p:spPr>
      </p:pic>
      <p:pic>
        <p:nvPicPr>
          <p:cNvPr id="5" name="Picture 4">
            <a:extLst>
              <a:ext uri="{FF2B5EF4-FFF2-40B4-BE49-F238E27FC236}">
                <a16:creationId xmlns:a16="http://schemas.microsoft.com/office/drawing/2014/main" id="{2BB42C6C-018B-47D4-9732-8E2953CFAD9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13329" y="2688059"/>
            <a:ext cx="1399834" cy="1557119"/>
          </a:xfrm>
          <a:prstGeom prst="rect">
            <a:avLst/>
          </a:prstGeom>
        </p:spPr>
      </p:pic>
      <p:pic>
        <p:nvPicPr>
          <p:cNvPr id="6" name="Picture 5">
            <a:extLst>
              <a:ext uri="{FF2B5EF4-FFF2-40B4-BE49-F238E27FC236}">
                <a16:creationId xmlns:a16="http://schemas.microsoft.com/office/drawing/2014/main" id="{B9226A04-97F1-4094-29FC-88CD4F82F82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382522" y="2580109"/>
            <a:ext cx="1853842" cy="1984071"/>
          </a:xfrm>
          <a:prstGeom prst="rect">
            <a:avLst/>
          </a:prstGeom>
        </p:spPr>
      </p:pic>
      <p:pic>
        <p:nvPicPr>
          <p:cNvPr id="8" name="Picture 7">
            <a:extLst>
              <a:ext uri="{FF2B5EF4-FFF2-40B4-BE49-F238E27FC236}">
                <a16:creationId xmlns:a16="http://schemas.microsoft.com/office/drawing/2014/main" id="{2877848C-593F-00F4-0B2F-B3598440A47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697732" y="2756724"/>
            <a:ext cx="1456659" cy="1518456"/>
          </a:xfrm>
          <a:prstGeom prst="rect">
            <a:avLst/>
          </a:prstGeom>
        </p:spPr>
      </p:pic>
      <p:pic>
        <p:nvPicPr>
          <p:cNvPr id="9" name="Picture 8">
            <a:extLst>
              <a:ext uri="{FF2B5EF4-FFF2-40B4-BE49-F238E27FC236}">
                <a16:creationId xmlns:a16="http://schemas.microsoft.com/office/drawing/2014/main" id="{7EA7D133-F109-D3F1-BB3D-869D014F2CD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657124" y="2670456"/>
            <a:ext cx="1381315" cy="1641986"/>
          </a:xfrm>
          <a:prstGeom prst="rect">
            <a:avLst/>
          </a:prstGeom>
        </p:spPr>
      </p:pic>
      <p:sp>
        <p:nvSpPr>
          <p:cNvPr id="10" name="TextBox 9">
            <a:extLst>
              <a:ext uri="{FF2B5EF4-FFF2-40B4-BE49-F238E27FC236}">
                <a16:creationId xmlns:a16="http://schemas.microsoft.com/office/drawing/2014/main" id="{B005309F-8604-7746-B2EE-16F6890ED563}"/>
              </a:ext>
            </a:extLst>
          </p:cNvPr>
          <p:cNvSpPr txBox="1"/>
          <p:nvPr/>
        </p:nvSpPr>
        <p:spPr>
          <a:xfrm>
            <a:off x="4502554" y="1623350"/>
            <a:ext cx="3186899" cy="830997"/>
          </a:xfrm>
          <a:prstGeom prst="rect">
            <a:avLst/>
          </a:prstGeom>
          <a:noFill/>
        </p:spPr>
        <p:txBody>
          <a:bodyPr wrap="none" rtlCol="0">
            <a:spAutoFit/>
          </a:bodyPr>
          <a:lstStyle/>
          <a:p>
            <a:pPr algn="ctr"/>
            <a:r>
              <a:rPr lang="en-US" sz="4800" b="1" dirty="0"/>
              <a:t>Our values</a:t>
            </a:r>
          </a:p>
        </p:txBody>
      </p:sp>
      <p:sp>
        <p:nvSpPr>
          <p:cNvPr id="11" name="TextBox 10">
            <a:extLst>
              <a:ext uri="{FF2B5EF4-FFF2-40B4-BE49-F238E27FC236}">
                <a16:creationId xmlns:a16="http://schemas.microsoft.com/office/drawing/2014/main" id="{ED0215D6-B2B4-DD9E-ED4E-95F2E6E3B4EE}"/>
              </a:ext>
            </a:extLst>
          </p:cNvPr>
          <p:cNvSpPr txBox="1"/>
          <p:nvPr/>
        </p:nvSpPr>
        <p:spPr>
          <a:xfrm>
            <a:off x="1153561" y="4757195"/>
            <a:ext cx="1277914" cy="461665"/>
          </a:xfrm>
          <a:prstGeom prst="rect">
            <a:avLst/>
          </a:prstGeom>
          <a:noFill/>
        </p:spPr>
        <p:txBody>
          <a:bodyPr wrap="none" rtlCol="0">
            <a:spAutoFit/>
          </a:bodyPr>
          <a:lstStyle/>
          <a:p>
            <a:r>
              <a:rPr lang="en-US" sz="2400" dirty="0"/>
              <a:t>Respect</a:t>
            </a:r>
          </a:p>
        </p:txBody>
      </p:sp>
      <p:sp>
        <p:nvSpPr>
          <p:cNvPr id="12" name="TextBox 11">
            <a:extLst>
              <a:ext uri="{FF2B5EF4-FFF2-40B4-BE49-F238E27FC236}">
                <a16:creationId xmlns:a16="http://schemas.microsoft.com/office/drawing/2014/main" id="{BFDDFE1D-2CE4-905C-16FD-EA5D1E2B0942}"/>
              </a:ext>
            </a:extLst>
          </p:cNvPr>
          <p:cNvSpPr txBox="1"/>
          <p:nvPr/>
        </p:nvSpPr>
        <p:spPr>
          <a:xfrm>
            <a:off x="3407764" y="4757195"/>
            <a:ext cx="1410964" cy="461665"/>
          </a:xfrm>
          <a:prstGeom prst="rect">
            <a:avLst/>
          </a:prstGeom>
          <a:noFill/>
        </p:spPr>
        <p:txBody>
          <a:bodyPr wrap="none" rtlCol="0">
            <a:spAutoFit/>
          </a:bodyPr>
          <a:lstStyle/>
          <a:p>
            <a:pPr algn="ctr"/>
            <a:r>
              <a:rPr lang="en-US" sz="2400" dirty="0"/>
              <a:t>Inclusion</a:t>
            </a:r>
          </a:p>
        </p:txBody>
      </p:sp>
      <p:sp>
        <p:nvSpPr>
          <p:cNvPr id="13" name="TextBox 12">
            <a:extLst>
              <a:ext uri="{FF2B5EF4-FFF2-40B4-BE49-F238E27FC236}">
                <a16:creationId xmlns:a16="http://schemas.microsoft.com/office/drawing/2014/main" id="{DDA4CFC4-402B-4CD9-AD6B-B3DF79FBFDBB}"/>
              </a:ext>
            </a:extLst>
          </p:cNvPr>
          <p:cNvSpPr txBox="1"/>
          <p:nvPr/>
        </p:nvSpPr>
        <p:spPr>
          <a:xfrm>
            <a:off x="5680906" y="4757195"/>
            <a:ext cx="1257075" cy="461665"/>
          </a:xfrm>
          <a:prstGeom prst="rect">
            <a:avLst/>
          </a:prstGeom>
          <a:noFill/>
        </p:spPr>
        <p:txBody>
          <a:bodyPr wrap="none" rtlCol="0">
            <a:spAutoFit/>
          </a:bodyPr>
          <a:lstStyle/>
          <a:p>
            <a:pPr algn="ctr"/>
            <a:r>
              <a:rPr lang="en-US" sz="2400" dirty="0"/>
              <a:t>Equality</a:t>
            </a:r>
          </a:p>
        </p:txBody>
      </p:sp>
      <p:sp>
        <p:nvSpPr>
          <p:cNvPr id="14" name="TextBox 13">
            <a:extLst>
              <a:ext uri="{FF2B5EF4-FFF2-40B4-BE49-F238E27FC236}">
                <a16:creationId xmlns:a16="http://schemas.microsoft.com/office/drawing/2014/main" id="{2B718B66-4913-C063-0C9C-2AC192DC9B98}"/>
              </a:ext>
            </a:extLst>
          </p:cNvPr>
          <p:cNvSpPr txBox="1"/>
          <p:nvPr/>
        </p:nvSpPr>
        <p:spPr>
          <a:xfrm>
            <a:off x="7966769" y="4757195"/>
            <a:ext cx="918585" cy="461665"/>
          </a:xfrm>
          <a:prstGeom prst="rect">
            <a:avLst/>
          </a:prstGeom>
          <a:noFill/>
        </p:spPr>
        <p:txBody>
          <a:bodyPr wrap="none" rtlCol="0">
            <a:spAutoFit/>
          </a:bodyPr>
          <a:lstStyle/>
          <a:p>
            <a:pPr algn="ctr"/>
            <a:r>
              <a:rPr lang="en-US" sz="2400" dirty="0"/>
              <a:t>Voice</a:t>
            </a:r>
          </a:p>
        </p:txBody>
      </p:sp>
      <p:sp>
        <p:nvSpPr>
          <p:cNvPr id="15" name="TextBox 14">
            <a:extLst>
              <a:ext uri="{FF2B5EF4-FFF2-40B4-BE49-F238E27FC236}">
                <a16:creationId xmlns:a16="http://schemas.microsoft.com/office/drawing/2014/main" id="{B0DCD81D-4FB8-AE4B-96AD-04C0CE4F1E39}"/>
              </a:ext>
            </a:extLst>
          </p:cNvPr>
          <p:cNvSpPr txBox="1"/>
          <p:nvPr/>
        </p:nvSpPr>
        <p:spPr>
          <a:xfrm>
            <a:off x="9780158" y="4757195"/>
            <a:ext cx="1135247" cy="461665"/>
          </a:xfrm>
          <a:prstGeom prst="rect">
            <a:avLst/>
          </a:prstGeom>
          <a:noFill/>
        </p:spPr>
        <p:txBody>
          <a:bodyPr wrap="none" rtlCol="0">
            <a:spAutoFit/>
          </a:bodyPr>
          <a:lstStyle/>
          <a:p>
            <a:pPr algn="ctr"/>
            <a:r>
              <a:rPr lang="en-US" sz="2400" dirty="0"/>
              <a:t>Choice</a:t>
            </a:r>
          </a:p>
        </p:txBody>
      </p:sp>
      <p:pic>
        <p:nvPicPr>
          <p:cNvPr id="2" name="Picture 1">
            <a:extLst>
              <a:ext uri="{FF2B5EF4-FFF2-40B4-BE49-F238E27FC236}">
                <a16:creationId xmlns:a16="http://schemas.microsoft.com/office/drawing/2014/main" id="{B4CC4482-7D9A-4AFE-7CFE-6736AC1C7D9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014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750"/>
                                        <p:tgtEl>
                                          <p:spTgt spid="6"/>
                                        </p:tgtEl>
                                      </p:cBhvr>
                                    </p:animEffect>
                                    <p:anim calcmode="lin" valueType="num">
                                      <p:cBhvr>
                                        <p:cTn id="23" dur="1750" fill="hold"/>
                                        <p:tgtEl>
                                          <p:spTgt spid="6"/>
                                        </p:tgtEl>
                                        <p:attrNameLst>
                                          <p:attrName>ppt_x</p:attrName>
                                        </p:attrNameLst>
                                      </p:cBhvr>
                                      <p:tavLst>
                                        <p:tav tm="0">
                                          <p:val>
                                            <p:strVal val="#ppt_x"/>
                                          </p:val>
                                        </p:tav>
                                        <p:tav tm="100000">
                                          <p:val>
                                            <p:strVal val="#ppt_x"/>
                                          </p:val>
                                        </p:tav>
                                      </p:tavLst>
                                    </p:anim>
                                    <p:anim calcmode="lin" valueType="num">
                                      <p:cBhvr>
                                        <p:cTn id="24" dur="175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ppt_x</p:attrName>
                                        </p:attrNameLst>
                                      </p:cBhvr>
                                      <p:tavLst>
                                        <p:tav tm="0">
                                          <p:val>
                                            <p:strVal val="#ppt_x"/>
                                          </p:val>
                                        </p:tav>
                                        <p:tav tm="100000">
                                          <p:val>
                                            <p:strVal val="#ppt_x"/>
                                          </p:val>
                                        </p:tav>
                                      </p:tavLst>
                                    </p:anim>
                                    <p:anim calcmode="lin" valueType="num">
                                      <p:cBhvr>
                                        <p:cTn id="29" dur="2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250"/>
                                        <p:tgtEl>
                                          <p:spTgt spid="9"/>
                                        </p:tgtEl>
                                      </p:cBhvr>
                                    </p:animEffect>
                                    <p:anim calcmode="lin" valueType="num">
                                      <p:cBhvr>
                                        <p:cTn id="33" dur="2250" fill="hold"/>
                                        <p:tgtEl>
                                          <p:spTgt spid="9"/>
                                        </p:tgtEl>
                                        <p:attrNameLst>
                                          <p:attrName>ppt_x</p:attrName>
                                        </p:attrNameLst>
                                      </p:cBhvr>
                                      <p:tavLst>
                                        <p:tav tm="0">
                                          <p:val>
                                            <p:strVal val="#ppt_x"/>
                                          </p:val>
                                        </p:tav>
                                        <p:tav tm="100000">
                                          <p:val>
                                            <p:strVal val="#ppt_x"/>
                                          </p:val>
                                        </p:tav>
                                      </p:tavLst>
                                    </p:anim>
                                    <p:anim calcmode="lin" valueType="num">
                                      <p:cBhvr>
                                        <p:cTn id="34" dur="22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0"/>
                                        <p:tgtEl>
                                          <p:spTgt spid="11"/>
                                        </p:tgtEl>
                                      </p:cBhvr>
                                    </p:animEffect>
                                    <p:anim calcmode="lin" valueType="num">
                                      <p:cBhvr>
                                        <p:cTn id="38" dur="2500" fill="hold"/>
                                        <p:tgtEl>
                                          <p:spTgt spid="11"/>
                                        </p:tgtEl>
                                        <p:attrNameLst>
                                          <p:attrName>ppt_x</p:attrName>
                                        </p:attrNameLst>
                                      </p:cBhvr>
                                      <p:tavLst>
                                        <p:tav tm="0">
                                          <p:val>
                                            <p:strVal val="#ppt_x"/>
                                          </p:val>
                                        </p:tav>
                                        <p:tav tm="100000">
                                          <p:val>
                                            <p:strVal val="#ppt_x"/>
                                          </p:val>
                                        </p:tav>
                                      </p:tavLst>
                                    </p:anim>
                                    <p:anim calcmode="lin" valueType="num">
                                      <p:cBhvr>
                                        <p:cTn id="39" dur="2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750"/>
                                        <p:tgtEl>
                                          <p:spTgt spid="12"/>
                                        </p:tgtEl>
                                      </p:cBhvr>
                                    </p:animEffect>
                                    <p:anim calcmode="lin" valueType="num">
                                      <p:cBhvr>
                                        <p:cTn id="43" dur="2750" fill="hold"/>
                                        <p:tgtEl>
                                          <p:spTgt spid="12"/>
                                        </p:tgtEl>
                                        <p:attrNameLst>
                                          <p:attrName>ppt_x</p:attrName>
                                        </p:attrNameLst>
                                      </p:cBhvr>
                                      <p:tavLst>
                                        <p:tav tm="0">
                                          <p:val>
                                            <p:strVal val="#ppt_x"/>
                                          </p:val>
                                        </p:tav>
                                        <p:tav tm="100000">
                                          <p:val>
                                            <p:strVal val="#ppt_x"/>
                                          </p:val>
                                        </p:tav>
                                      </p:tavLst>
                                    </p:anim>
                                    <p:anim calcmode="lin" valueType="num">
                                      <p:cBhvr>
                                        <p:cTn id="44" dur="2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3000"/>
                                        <p:tgtEl>
                                          <p:spTgt spid="13"/>
                                        </p:tgtEl>
                                      </p:cBhvr>
                                    </p:animEffect>
                                    <p:anim calcmode="lin" valueType="num">
                                      <p:cBhvr>
                                        <p:cTn id="48" dur="3000" fill="hold"/>
                                        <p:tgtEl>
                                          <p:spTgt spid="13"/>
                                        </p:tgtEl>
                                        <p:attrNameLst>
                                          <p:attrName>ppt_x</p:attrName>
                                        </p:attrNameLst>
                                      </p:cBhvr>
                                      <p:tavLst>
                                        <p:tav tm="0">
                                          <p:val>
                                            <p:strVal val="#ppt_x"/>
                                          </p:val>
                                        </p:tav>
                                        <p:tav tm="100000">
                                          <p:val>
                                            <p:strVal val="#ppt_x"/>
                                          </p:val>
                                        </p:tav>
                                      </p:tavLst>
                                    </p:anim>
                                    <p:anim calcmode="lin" valueType="num">
                                      <p:cBhvr>
                                        <p:cTn id="49" dur="3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3250"/>
                                        <p:tgtEl>
                                          <p:spTgt spid="14"/>
                                        </p:tgtEl>
                                      </p:cBhvr>
                                    </p:animEffect>
                                    <p:anim calcmode="lin" valueType="num">
                                      <p:cBhvr>
                                        <p:cTn id="53" dur="3250" fill="hold"/>
                                        <p:tgtEl>
                                          <p:spTgt spid="14"/>
                                        </p:tgtEl>
                                        <p:attrNameLst>
                                          <p:attrName>ppt_x</p:attrName>
                                        </p:attrNameLst>
                                      </p:cBhvr>
                                      <p:tavLst>
                                        <p:tav tm="0">
                                          <p:val>
                                            <p:strVal val="#ppt_x"/>
                                          </p:val>
                                        </p:tav>
                                        <p:tav tm="100000">
                                          <p:val>
                                            <p:strVal val="#ppt_x"/>
                                          </p:val>
                                        </p:tav>
                                      </p:tavLst>
                                    </p:anim>
                                    <p:anim calcmode="lin" valueType="num">
                                      <p:cBhvr>
                                        <p:cTn id="54" dur="32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3500"/>
                                        <p:tgtEl>
                                          <p:spTgt spid="15"/>
                                        </p:tgtEl>
                                      </p:cBhvr>
                                    </p:animEffect>
                                    <p:anim calcmode="lin" valueType="num">
                                      <p:cBhvr>
                                        <p:cTn id="58" dur="3500" fill="hold"/>
                                        <p:tgtEl>
                                          <p:spTgt spid="15"/>
                                        </p:tgtEl>
                                        <p:attrNameLst>
                                          <p:attrName>ppt_x</p:attrName>
                                        </p:attrNameLst>
                                      </p:cBhvr>
                                      <p:tavLst>
                                        <p:tav tm="0">
                                          <p:val>
                                            <p:strVal val="#ppt_x"/>
                                          </p:val>
                                        </p:tav>
                                        <p:tav tm="100000">
                                          <p:val>
                                            <p:strVal val="#ppt_x"/>
                                          </p:val>
                                        </p:tav>
                                      </p:tavLst>
                                    </p:anim>
                                    <p:anim calcmode="lin" valueType="num">
                                      <p:cBhvr>
                                        <p:cTn id="59" dur="3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D93A0-0C17-B76A-BD29-AEF1300889B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393A95B-3130-9B16-925E-5FD10353E385}"/>
              </a:ext>
            </a:extLst>
          </p:cNvPr>
          <p:cNvSpPr txBox="1"/>
          <p:nvPr/>
        </p:nvSpPr>
        <p:spPr>
          <a:xfrm>
            <a:off x="4672117" y="1623350"/>
            <a:ext cx="2847767" cy="830997"/>
          </a:xfrm>
          <a:prstGeom prst="rect">
            <a:avLst/>
          </a:prstGeom>
          <a:noFill/>
        </p:spPr>
        <p:txBody>
          <a:bodyPr wrap="none" rtlCol="0">
            <a:spAutoFit/>
          </a:bodyPr>
          <a:lstStyle/>
          <a:p>
            <a:pPr algn="ctr"/>
            <a:r>
              <a:rPr lang="en-US" sz="4800" b="1" dirty="0"/>
              <a:t>Our goals</a:t>
            </a:r>
          </a:p>
        </p:txBody>
      </p:sp>
      <p:sp>
        <p:nvSpPr>
          <p:cNvPr id="11" name="TextBox 10">
            <a:extLst>
              <a:ext uri="{FF2B5EF4-FFF2-40B4-BE49-F238E27FC236}">
                <a16:creationId xmlns:a16="http://schemas.microsoft.com/office/drawing/2014/main" id="{84970C0F-CA82-5F8D-EFBB-C4B62E87F329}"/>
              </a:ext>
            </a:extLst>
          </p:cNvPr>
          <p:cNvSpPr txBox="1"/>
          <p:nvPr/>
        </p:nvSpPr>
        <p:spPr>
          <a:xfrm>
            <a:off x="1879228" y="4485180"/>
            <a:ext cx="1553630" cy="461665"/>
          </a:xfrm>
          <a:prstGeom prst="rect">
            <a:avLst/>
          </a:prstGeom>
          <a:noFill/>
        </p:spPr>
        <p:txBody>
          <a:bodyPr wrap="none" rtlCol="0">
            <a:spAutoFit/>
          </a:bodyPr>
          <a:lstStyle/>
          <a:p>
            <a:r>
              <a:rPr lang="en-US" sz="2400" dirty="0"/>
              <a:t>Campaign</a:t>
            </a:r>
          </a:p>
        </p:txBody>
      </p:sp>
      <p:pic>
        <p:nvPicPr>
          <p:cNvPr id="2" name="Picture 1">
            <a:extLst>
              <a:ext uri="{FF2B5EF4-FFF2-40B4-BE49-F238E27FC236}">
                <a16:creationId xmlns:a16="http://schemas.microsoft.com/office/drawing/2014/main" id="{6F6BA9CA-72EF-D0C9-4F97-54CFB81AFD5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698" y="2454347"/>
            <a:ext cx="2974689" cy="1800000"/>
          </a:xfrm>
          <a:prstGeom prst="rect">
            <a:avLst/>
          </a:prstGeom>
        </p:spPr>
      </p:pic>
      <p:pic>
        <p:nvPicPr>
          <p:cNvPr id="3" name="Picture 2">
            <a:extLst>
              <a:ext uri="{FF2B5EF4-FFF2-40B4-BE49-F238E27FC236}">
                <a16:creationId xmlns:a16="http://schemas.microsoft.com/office/drawing/2014/main" id="{13FEAAA8-B8DE-7C93-3CF2-BA6A21CF617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29371" y="2626056"/>
            <a:ext cx="2479868" cy="1628291"/>
          </a:xfrm>
          <a:prstGeom prst="rect">
            <a:avLst/>
          </a:prstGeom>
        </p:spPr>
      </p:pic>
      <p:pic>
        <p:nvPicPr>
          <p:cNvPr id="16" name="Picture 15">
            <a:extLst>
              <a:ext uri="{FF2B5EF4-FFF2-40B4-BE49-F238E27FC236}">
                <a16:creationId xmlns:a16="http://schemas.microsoft.com/office/drawing/2014/main" id="{9F3C1E5B-88A5-D1C1-4116-34255C28C8C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433788" y="2422517"/>
            <a:ext cx="1783828" cy="1958613"/>
          </a:xfrm>
          <a:prstGeom prst="rect">
            <a:avLst/>
          </a:prstGeom>
        </p:spPr>
      </p:pic>
      <p:sp>
        <p:nvSpPr>
          <p:cNvPr id="17" name="TextBox 16">
            <a:extLst>
              <a:ext uri="{FF2B5EF4-FFF2-40B4-BE49-F238E27FC236}">
                <a16:creationId xmlns:a16="http://schemas.microsoft.com/office/drawing/2014/main" id="{09D58396-2637-3600-EA8A-D13ABAC91B45}"/>
              </a:ext>
            </a:extLst>
          </p:cNvPr>
          <p:cNvSpPr txBox="1"/>
          <p:nvPr/>
        </p:nvSpPr>
        <p:spPr>
          <a:xfrm>
            <a:off x="5444775" y="4485180"/>
            <a:ext cx="1249060" cy="461665"/>
          </a:xfrm>
          <a:prstGeom prst="rect">
            <a:avLst/>
          </a:prstGeom>
          <a:noFill/>
        </p:spPr>
        <p:txBody>
          <a:bodyPr wrap="none" rtlCol="0">
            <a:spAutoFit/>
          </a:bodyPr>
          <a:lstStyle/>
          <a:p>
            <a:r>
              <a:rPr lang="en-US" sz="2400" dirty="0"/>
              <a:t>Support</a:t>
            </a:r>
          </a:p>
        </p:txBody>
      </p:sp>
      <p:sp>
        <p:nvSpPr>
          <p:cNvPr id="18" name="TextBox 17">
            <a:extLst>
              <a:ext uri="{FF2B5EF4-FFF2-40B4-BE49-F238E27FC236}">
                <a16:creationId xmlns:a16="http://schemas.microsoft.com/office/drawing/2014/main" id="{DA5A31A7-EA2F-18D5-E8A9-5D06937576E6}"/>
              </a:ext>
            </a:extLst>
          </p:cNvPr>
          <p:cNvSpPr txBox="1"/>
          <p:nvPr/>
        </p:nvSpPr>
        <p:spPr>
          <a:xfrm>
            <a:off x="8545274" y="4485178"/>
            <a:ext cx="1248419" cy="461665"/>
          </a:xfrm>
          <a:prstGeom prst="rect">
            <a:avLst/>
          </a:prstGeom>
          <a:noFill/>
        </p:spPr>
        <p:txBody>
          <a:bodyPr wrap="none" rtlCol="0">
            <a:spAutoFit/>
          </a:bodyPr>
          <a:lstStyle/>
          <a:p>
            <a:r>
              <a:rPr lang="en-US" sz="2400" dirty="0"/>
              <a:t>Leaders</a:t>
            </a:r>
          </a:p>
        </p:txBody>
      </p:sp>
      <p:sp>
        <p:nvSpPr>
          <p:cNvPr id="19" name="TextBox 18">
            <a:extLst>
              <a:ext uri="{FF2B5EF4-FFF2-40B4-BE49-F238E27FC236}">
                <a16:creationId xmlns:a16="http://schemas.microsoft.com/office/drawing/2014/main" id="{351A4734-B8A6-BFBA-F07E-5DF5A583B671}"/>
              </a:ext>
            </a:extLst>
          </p:cNvPr>
          <p:cNvSpPr txBox="1"/>
          <p:nvPr/>
        </p:nvSpPr>
        <p:spPr>
          <a:xfrm>
            <a:off x="1156043" y="4946843"/>
            <a:ext cx="3169567" cy="923330"/>
          </a:xfrm>
          <a:prstGeom prst="rect">
            <a:avLst/>
          </a:prstGeom>
          <a:noFill/>
        </p:spPr>
        <p:txBody>
          <a:bodyPr wrap="square" rtlCol="0">
            <a:spAutoFit/>
          </a:bodyPr>
          <a:lstStyle/>
          <a:p>
            <a:pPr algn="ctr"/>
            <a:r>
              <a:rPr lang="en-US" dirty="0"/>
              <a:t>We are a campaigning </a:t>
            </a:r>
            <a:r>
              <a:rPr lang="en-US" dirty="0" err="1"/>
              <a:t>organisation</a:t>
            </a:r>
            <a:r>
              <a:rPr lang="en-US" dirty="0"/>
              <a:t> working for real change in people’s lives</a:t>
            </a:r>
          </a:p>
        </p:txBody>
      </p:sp>
      <p:sp>
        <p:nvSpPr>
          <p:cNvPr id="20" name="TextBox 19">
            <a:extLst>
              <a:ext uri="{FF2B5EF4-FFF2-40B4-BE49-F238E27FC236}">
                <a16:creationId xmlns:a16="http://schemas.microsoft.com/office/drawing/2014/main" id="{97A0697C-C0A7-341C-A07F-AB96B7DA9738}"/>
              </a:ext>
            </a:extLst>
          </p:cNvPr>
          <p:cNvSpPr txBox="1"/>
          <p:nvPr/>
        </p:nvSpPr>
        <p:spPr>
          <a:xfrm>
            <a:off x="4484522" y="4946843"/>
            <a:ext cx="3169567" cy="1200329"/>
          </a:xfrm>
          <a:prstGeom prst="rect">
            <a:avLst/>
          </a:prstGeom>
          <a:noFill/>
        </p:spPr>
        <p:txBody>
          <a:bodyPr wrap="square" rtlCol="0">
            <a:spAutoFit/>
          </a:bodyPr>
          <a:lstStyle/>
          <a:p>
            <a:pPr algn="ctr"/>
            <a:r>
              <a:rPr lang="en-US" dirty="0"/>
              <a:t>We support people with intellectual disabilities to be valued and effectively participate in society</a:t>
            </a:r>
          </a:p>
        </p:txBody>
      </p:sp>
      <p:sp>
        <p:nvSpPr>
          <p:cNvPr id="21" name="TextBox 20">
            <a:extLst>
              <a:ext uri="{FF2B5EF4-FFF2-40B4-BE49-F238E27FC236}">
                <a16:creationId xmlns:a16="http://schemas.microsoft.com/office/drawing/2014/main" id="{F3587428-3D1C-F283-DEC7-9E1D3AD9A0FF}"/>
              </a:ext>
            </a:extLst>
          </p:cNvPr>
          <p:cNvSpPr txBox="1"/>
          <p:nvPr/>
        </p:nvSpPr>
        <p:spPr>
          <a:xfrm>
            <a:off x="7813000" y="4946843"/>
            <a:ext cx="2705101" cy="923330"/>
          </a:xfrm>
          <a:prstGeom prst="rect">
            <a:avLst/>
          </a:prstGeom>
          <a:noFill/>
        </p:spPr>
        <p:txBody>
          <a:bodyPr wrap="square" rtlCol="0">
            <a:spAutoFit/>
          </a:bodyPr>
          <a:lstStyle/>
          <a:p>
            <a:pPr algn="ctr"/>
            <a:r>
              <a:rPr lang="en-US" dirty="0"/>
              <a:t>We are leaders in accessible information and communication</a:t>
            </a:r>
          </a:p>
        </p:txBody>
      </p:sp>
      <p:pic>
        <p:nvPicPr>
          <p:cNvPr id="4" name="Picture 3">
            <a:extLst>
              <a:ext uri="{FF2B5EF4-FFF2-40B4-BE49-F238E27FC236}">
                <a16:creationId xmlns:a16="http://schemas.microsoft.com/office/drawing/2014/main" id="{84259E51-27AE-7848-1972-92B1C62877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117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750"/>
                                        <p:tgtEl>
                                          <p:spTgt spid="16"/>
                                        </p:tgtEl>
                                      </p:cBhvr>
                                    </p:animEffect>
                                    <p:anim calcmode="lin" valueType="num">
                                      <p:cBhvr>
                                        <p:cTn id="23" dur="1750" fill="hold"/>
                                        <p:tgtEl>
                                          <p:spTgt spid="16"/>
                                        </p:tgtEl>
                                        <p:attrNameLst>
                                          <p:attrName>ppt_x</p:attrName>
                                        </p:attrNameLst>
                                      </p:cBhvr>
                                      <p:tavLst>
                                        <p:tav tm="0">
                                          <p:val>
                                            <p:strVal val="#ppt_x"/>
                                          </p:val>
                                        </p:tav>
                                        <p:tav tm="100000">
                                          <p:val>
                                            <p:strVal val="#ppt_x"/>
                                          </p:val>
                                        </p:tav>
                                      </p:tavLst>
                                    </p:anim>
                                    <p:anim calcmode="lin" valueType="num">
                                      <p:cBhvr>
                                        <p:cTn id="24" dur="175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ppt_x</p:attrName>
                                        </p:attrNameLst>
                                      </p:cBhvr>
                                      <p:tavLst>
                                        <p:tav tm="0">
                                          <p:val>
                                            <p:strVal val="#ppt_x"/>
                                          </p:val>
                                        </p:tav>
                                        <p:tav tm="100000">
                                          <p:val>
                                            <p:strVal val="#ppt_x"/>
                                          </p:val>
                                        </p:tav>
                                      </p:tavLst>
                                    </p:anim>
                                    <p:anim calcmode="lin" valueType="num">
                                      <p:cBhvr>
                                        <p:cTn id="29" dur="2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750"/>
                                        <p:tgtEl>
                                          <p:spTgt spid="19"/>
                                        </p:tgtEl>
                                      </p:cBhvr>
                                    </p:animEffect>
                                    <p:anim calcmode="lin" valueType="num">
                                      <p:cBhvr>
                                        <p:cTn id="33" dur="2750" fill="hold"/>
                                        <p:tgtEl>
                                          <p:spTgt spid="19"/>
                                        </p:tgtEl>
                                        <p:attrNameLst>
                                          <p:attrName>ppt_x</p:attrName>
                                        </p:attrNameLst>
                                      </p:cBhvr>
                                      <p:tavLst>
                                        <p:tav tm="0">
                                          <p:val>
                                            <p:strVal val="#ppt_x"/>
                                          </p:val>
                                        </p:tav>
                                        <p:tav tm="100000">
                                          <p:val>
                                            <p:strVal val="#ppt_x"/>
                                          </p:val>
                                        </p:tav>
                                      </p:tavLst>
                                    </p:anim>
                                    <p:anim calcmode="lin" valueType="num">
                                      <p:cBhvr>
                                        <p:cTn id="34" dur="275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250"/>
                                        <p:tgtEl>
                                          <p:spTgt spid="17"/>
                                        </p:tgtEl>
                                      </p:cBhvr>
                                    </p:animEffect>
                                    <p:anim calcmode="lin" valueType="num">
                                      <p:cBhvr>
                                        <p:cTn id="38" dur="2250" fill="hold"/>
                                        <p:tgtEl>
                                          <p:spTgt spid="17"/>
                                        </p:tgtEl>
                                        <p:attrNameLst>
                                          <p:attrName>ppt_x</p:attrName>
                                        </p:attrNameLst>
                                      </p:cBhvr>
                                      <p:tavLst>
                                        <p:tav tm="0">
                                          <p:val>
                                            <p:strVal val="#ppt_x"/>
                                          </p:val>
                                        </p:tav>
                                        <p:tav tm="100000">
                                          <p:val>
                                            <p:strVal val="#ppt_x"/>
                                          </p:val>
                                        </p:tav>
                                      </p:tavLst>
                                    </p:anim>
                                    <p:anim calcmode="lin" valueType="num">
                                      <p:cBhvr>
                                        <p:cTn id="39" dur="225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3000"/>
                                        <p:tgtEl>
                                          <p:spTgt spid="20"/>
                                        </p:tgtEl>
                                      </p:cBhvr>
                                    </p:animEffect>
                                    <p:anim calcmode="lin" valueType="num">
                                      <p:cBhvr>
                                        <p:cTn id="43" dur="3000" fill="hold"/>
                                        <p:tgtEl>
                                          <p:spTgt spid="20"/>
                                        </p:tgtEl>
                                        <p:attrNameLst>
                                          <p:attrName>ppt_x</p:attrName>
                                        </p:attrNameLst>
                                      </p:cBhvr>
                                      <p:tavLst>
                                        <p:tav tm="0">
                                          <p:val>
                                            <p:strVal val="#ppt_x"/>
                                          </p:val>
                                        </p:tav>
                                        <p:tav tm="100000">
                                          <p:val>
                                            <p:strVal val="#ppt_x"/>
                                          </p:val>
                                        </p:tav>
                                      </p:tavLst>
                                    </p:anim>
                                    <p:anim calcmode="lin" valueType="num">
                                      <p:cBhvr>
                                        <p:cTn id="44" dur="3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0"/>
                                        <p:tgtEl>
                                          <p:spTgt spid="18"/>
                                        </p:tgtEl>
                                      </p:cBhvr>
                                    </p:animEffect>
                                    <p:anim calcmode="lin" valueType="num">
                                      <p:cBhvr>
                                        <p:cTn id="48" dur="2500" fill="hold"/>
                                        <p:tgtEl>
                                          <p:spTgt spid="18"/>
                                        </p:tgtEl>
                                        <p:attrNameLst>
                                          <p:attrName>ppt_x</p:attrName>
                                        </p:attrNameLst>
                                      </p:cBhvr>
                                      <p:tavLst>
                                        <p:tav tm="0">
                                          <p:val>
                                            <p:strVal val="#ppt_x"/>
                                          </p:val>
                                        </p:tav>
                                        <p:tav tm="100000">
                                          <p:val>
                                            <p:strVal val="#ppt_x"/>
                                          </p:val>
                                        </p:tav>
                                      </p:tavLst>
                                    </p:anim>
                                    <p:anim calcmode="lin" valueType="num">
                                      <p:cBhvr>
                                        <p:cTn id="49" dur="25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3250"/>
                                        <p:tgtEl>
                                          <p:spTgt spid="21"/>
                                        </p:tgtEl>
                                      </p:cBhvr>
                                    </p:animEffect>
                                    <p:anim calcmode="lin" valueType="num">
                                      <p:cBhvr>
                                        <p:cTn id="53" dur="3250" fill="hold"/>
                                        <p:tgtEl>
                                          <p:spTgt spid="21"/>
                                        </p:tgtEl>
                                        <p:attrNameLst>
                                          <p:attrName>ppt_x</p:attrName>
                                        </p:attrNameLst>
                                      </p:cBhvr>
                                      <p:tavLst>
                                        <p:tav tm="0">
                                          <p:val>
                                            <p:strVal val="#ppt_x"/>
                                          </p:val>
                                        </p:tav>
                                        <p:tav tm="100000">
                                          <p:val>
                                            <p:strVal val="#ppt_x"/>
                                          </p:val>
                                        </p:tav>
                                      </p:tavLst>
                                    </p:anim>
                                    <p:anim calcmode="lin" valueType="num">
                                      <p:cBhvr>
                                        <p:cTn id="54" dur="3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D0DE4-154C-0F9E-1648-E7BEE60B11FC}"/>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01CC75F0-AE0A-FEDB-9373-341066711D9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9451" y="2766349"/>
            <a:ext cx="4865973" cy="1065579"/>
          </a:xfrm>
          <a:prstGeom prst="rect">
            <a:avLst/>
          </a:prstGeom>
        </p:spPr>
      </p:pic>
      <p:sp>
        <p:nvSpPr>
          <p:cNvPr id="2" name="Title 1">
            <a:extLst>
              <a:ext uri="{FF2B5EF4-FFF2-40B4-BE49-F238E27FC236}">
                <a16:creationId xmlns:a16="http://schemas.microsoft.com/office/drawing/2014/main" id="{8BF916EF-D71C-925A-5DC9-18CCDA375EF6}"/>
              </a:ext>
            </a:extLst>
          </p:cNvPr>
          <p:cNvSpPr txBox="1">
            <a:spLocks/>
          </p:cNvSpPr>
          <p:nvPr/>
        </p:nvSpPr>
        <p:spPr>
          <a:xfrm>
            <a:off x="5940000" y="2317207"/>
            <a:ext cx="5785154" cy="1963862"/>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000"/>
              </a:lnSpc>
            </a:pPr>
            <a:r>
              <a:rPr lang="en-US" sz="3600" dirty="0">
                <a:latin typeface="+mn-lt"/>
                <a:ea typeface="Verdana" panose="020B0604030504040204" pitchFamily="34" charset="0"/>
                <a:cs typeface="Calibri Light"/>
              </a:rPr>
              <a:t>For our next session we will learn about the Decision </a:t>
            </a:r>
            <a:br>
              <a:rPr lang="en-US" sz="3600" dirty="0">
                <a:latin typeface="+mn-lt"/>
                <a:ea typeface="Verdana" panose="020B0604030504040204" pitchFamily="34" charset="0"/>
                <a:cs typeface="Calibri Light"/>
              </a:rPr>
            </a:br>
            <a:r>
              <a:rPr lang="en-US" sz="3600" dirty="0">
                <a:latin typeface="+mn-lt"/>
                <a:ea typeface="Verdana" panose="020B0604030504040204" pitchFamily="34" charset="0"/>
                <a:cs typeface="Calibri Light"/>
              </a:rPr>
              <a:t>Support Service (DSS)</a:t>
            </a:r>
          </a:p>
        </p:txBody>
      </p:sp>
      <p:pic>
        <p:nvPicPr>
          <p:cNvPr id="3" name="Picture 2">
            <a:extLst>
              <a:ext uri="{FF2B5EF4-FFF2-40B4-BE49-F238E27FC236}">
                <a16:creationId xmlns:a16="http://schemas.microsoft.com/office/drawing/2014/main" id="{1B8307D5-FA2F-6AC1-B278-44E0D189F4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6225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313155-096F-675B-74FB-F535722E52A8}"/>
            </a:ext>
          </a:extLst>
        </p:cNvPr>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95803A1-D08E-59FF-6FAE-9854E3C7B7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6000" y="1834442"/>
            <a:ext cx="3600000" cy="938232"/>
          </a:xfrm>
          <a:prstGeom prst="rect">
            <a:avLst/>
          </a:prstGeom>
        </p:spPr>
      </p:pic>
      <p:pic>
        <p:nvPicPr>
          <p:cNvPr id="8" name="Picture 7">
            <a:extLst>
              <a:ext uri="{FF2B5EF4-FFF2-40B4-BE49-F238E27FC236}">
                <a16:creationId xmlns:a16="http://schemas.microsoft.com/office/drawing/2014/main" id="{345EAD73-7663-1509-0B0F-0F620A020A1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305782" y="3209081"/>
            <a:ext cx="623098" cy="623098"/>
          </a:xfrm>
          <a:prstGeom prst="rect">
            <a:avLst/>
          </a:prstGeom>
        </p:spPr>
      </p:pic>
      <p:pic>
        <p:nvPicPr>
          <p:cNvPr id="10" name="Picture 9">
            <a:extLst>
              <a:ext uri="{FF2B5EF4-FFF2-40B4-BE49-F238E27FC236}">
                <a16:creationId xmlns:a16="http://schemas.microsoft.com/office/drawing/2014/main" id="{F9CB1FA3-4D1C-E24B-551B-8E709D9DD2F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538458" y="3209081"/>
            <a:ext cx="623098" cy="623098"/>
          </a:xfrm>
          <a:prstGeom prst="rect">
            <a:avLst/>
          </a:prstGeom>
        </p:spPr>
      </p:pic>
      <p:pic>
        <p:nvPicPr>
          <p:cNvPr id="12" name="Picture 11">
            <a:extLst>
              <a:ext uri="{FF2B5EF4-FFF2-40B4-BE49-F238E27FC236}">
                <a16:creationId xmlns:a16="http://schemas.microsoft.com/office/drawing/2014/main" id="{B329DFE1-57E2-C7F1-9FAA-C1AC0A703D8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282684" y="3209081"/>
            <a:ext cx="623098" cy="623098"/>
          </a:xfrm>
          <a:prstGeom prst="rect">
            <a:avLst/>
          </a:prstGeom>
        </p:spPr>
      </p:pic>
      <p:pic>
        <p:nvPicPr>
          <p:cNvPr id="14" name="Picture 13">
            <a:extLst>
              <a:ext uri="{FF2B5EF4-FFF2-40B4-BE49-F238E27FC236}">
                <a16:creationId xmlns:a16="http://schemas.microsoft.com/office/drawing/2014/main" id="{FFBD2787-30AB-22FD-4EB1-AD513F23E22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050007" y="3209081"/>
            <a:ext cx="623098" cy="623098"/>
          </a:xfrm>
          <a:prstGeom prst="rect">
            <a:avLst/>
          </a:prstGeom>
        </p:spPr>
      </p:pic>
      <p:pic>
        <p:nvPicPr>
          <p:cNvPr id="16" name="Picture 15">
            <a:extLst>
              <a:ext uri="{FF2B5EF4-FFF2-40B4-BE49-F238E27FC236}">
                <a16:creationId xmlns:a16="http://schemas.microsoft.com/office/drawing/2014/main" id="{F43DE918-63C0-FAC1-6DB1-DB8C7595501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5794233" y="3209081"/>
            <a:ext cx="623098" cy="623098"/>
          </a:xfrm>
          <a:prstGeom prst="rect">
            <a:avLst/>
          </a:prstGeom>
        </p:spPr>
      </p:pic>
      <p:pic>
        <p:nvPicPr>
          <p:cNvPr id="19" name="Picture 18">
            <a:extLst>
              <a:ext uri="{FF2B5EF4-FFF2-40B4-BE49-F238E27FC236}">
                <a16:creationId xmlns:a16="http://schemas.microsoft.com/office/drawing/2014/main" id="{09014957-61EB-7BB9-A7D4-769D9AECFF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776733" y="4456253"/>
            <a:ext cx="2638535" cy="809150"/>
          </a:xfrm>
          <a:prstGeom prst="rect">
            <a:avLst/>
          </a:prstGeom>
        </p:spPr>
      </p:pic>
    </p:spTree>
    <p:extLst>
      <p:ext uri="{BB962C8B-B14F-4D97-AF65-F5344CB8AC3E}">
        <p14:creationId xmlns:p14="http://schemas.microsoft.com/office/powerpoint/2010/main" val="5518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250"/>
                                        <p:tgtEl>
                                          <p:spTgt spid="14"/>
                                        </p:tgtEl>
                                      </p:cBhvr>
                                    </p:animEffect>
                                    <p:anim calcmode="lin" valueType="num">
                                      <p:cBhvr>
                                        <p:cTn id="18" dur="1250" fill="hold"/>
                                        <p:tgtEl>
                                          <p:spTgt spid="14"/>
                                        </p:tgtEl>
                                        <p:attrNameLst>
                                          <p:attrName>ppt_x</p:attrName>
                                        </p:attrNameLst>
                                      </p:cBhvr>
                                      <p:tavLst>
                                        <p:tav tm="0">
                                          <p:val>
                                            <p:strVal val="#ppt_x"/>
                                          </p:val>
                                        </p:tav>
                                        <p:tav tm="100000">
                                          <p:val>
                                            <p:strVal val="#ppt_x"/>
                                          </p:val>
                                        </p:tav>
                                      </p:tavLst>
                                    </p:anim>
                                    <p:anim calcmode="lin" valueType="num">
                                      <p:cBhvr>
                                        <p:cTn id="19" dur="125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ppt_x</p:attrName>
                                        </p:attrNameLst>
                                      </p:cBhvr>
                                      <p:tavLst>
                                        <p:tav tm="0">
                                          <p:val>
                                            <p:strVal val="#ppt_x"/>
                                          </p:val>
                                        </p:tav>
                                        <p:tav tm="100000">
                                          <p:val>
                                            <p:strVal val="#ppt_x"/>
                                          </p:val>
                                        </p:tav>
                                      </p:tavLst>
                                    </p:anim>
                                    <p:anim calcmode="lin" valueType="num">
                                      <p:cBhvr>
                                        <p:cTn id="29" dur="2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250"/>
                                        <p:tgtEl>
                                          <p:spTgt spid="12"/>
                                        </p:tgtEl>
                                      </p:cBhvr>
                                    </p:animEffect>
                                    <p:anim calcmode="lin" valueType="num">
                                      <p:cBhvr>
                                        <p:cTn id="33" dur="2250" fill="hold"/>
                                        <p:tgtEl>
                                          <p:spTgt spid="12"/>
                                        </p:tgtEl>
                                        <p:attrNameLst>
                                          <p:attrName>ppt_x</p:attrName>
                                        </p:attrNameLst>
                                      </p:cBhvr>
                                      <p:tavLst>
                                        <p:tav tm="0">
                                          <p:val>
                                            <p:strVal val="#ppt_x"/>
                                          </p:val>
                                        </p:tav>
                                        <p:tav tm="100000">
                                          <p:val>
                                            <p:strVal val="#ppt_x"/>
                                          </p:val>
                                        </p:tav>
                                      </p:tavLst>
                                    </p:anim>
                                    <p:anim calcmode="lin" valueType="num">
                                      <p:cBhvr>
                                        <p:cTn id="34" dur="225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000"/>
                                        <p:tgtEl>
                                          <p:spTgt spid="19"/>
                                        </p:tgtEl>
                                      </p:cBhvr>
                                    </p:animEffect>
                                    <p:anim calcmode="lin" valueType="num">
                                      <p:cBhvr>
                                        <p:cTn id="38" dur="2000" fill="hold"/>
                                        <p:tgtEl>
                                          <p:spTgt spid="19"/>
                                        </p:tgtEl>
                                        <p:attrNameLst>
                                          <p:attrName>ppt_x</p:attrName>
                                        </p:attrNameLst>
                                      </p:cBhvr>
                                      <p:tavLst>
                                        <p:tav tm="0">
                                          <p:val>
                                            <p:strVal val="#ppt_x"/>
                                          </p:val>
                                        </p:tav>
                                        <p:tav tm="100000">
                                          <p:val>
                                            <p:strVal val="#ppt_x"/>
                                          </p:val>
                                        </p:tav>
                                      </p:tavLst>
                                    </p:anim>
                                    <p:anim calcmode="lin" valueType="num">
                                      <p:cBhvr>
                                        <p:cTn id="39"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5F6C4-A235-EFF1-9DD3-22C273E2240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028FB7-BCAB-78BE-DB67-FD0D5212DA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
        <p:nvSpPr>
          <p:cNvPr id="3" name="Title 1">
            <a:extLst>
              <a:ext uri="{FF2B5EF4-FFF2-40B4-BE49-F238E27FC236}">
                <a16:creationId xmlns:a16="http://schemas.microsoft.com/office/drawing/2014/main" id="{99082705-6F21-202F-5ADC-A1E01C938E1B}"/>
              </a:ext>
            </a:extLst>
          </p:cNvPr>
          <p:cNvSpPr txBox="1">
            <a:spLocks/>
          </p:cNvSpPr>
          <p:nvPr/>
        </p:nvSpPr>
        <p:spPr>
          <a:xfrm>
            <a:off x="5920074" y="3429000"/>
            <a:ext cx="496251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Decision making</a:t>
            </a:r>
            <a:endParaRPr lang="en-US" sz="4800" dirty="0">
              <a:latin typeface="+mn-lt"/>
              <a:ea typeface="Verdana" panose="020B0604030504040204" pitchFamily="34" charset="0"/>
              <a:cs typeface="Calibri Light"/>
            </a:endParaRPr>
          </a:p>
        </p:txBody>
      </p:sp>
      <p:pic>
        <p:nvPicPr>
          <p:cNvPr id="26" name="Picture 25" descr="A white square with black and green text and icons&#10;&#10;Description automatically generated">
            <a:extLst>
              <a:ext uri="{FF2B5EF4-FFF2-40B4-BE49-F238E27FC236}">
                <a16:creationId xmlns:a16="http://schemas.microsoft.com/office/drawing/2014/main" id="{37F969D4-6667-D98A-F1F8-3A3140BDF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959" y="1077600"/>
            <a:ext cx="2971115" cy="2971115"/>
          </a:xfrm>
          <a:prstGeom prst="rect">
            <a:avLst/>
          </a:prstGeom>
        </p:spPr>
      </p:pic>
      <p:pic>
        <p:nvPicPr>
          <p:cNvPr id="28" name="Picture 27" descr="A white square with a black and blue icon on it&#10;&#10;Description automatically generated">
            <a:extLst>
              <a:ext uri="{FF2B5EF4-FFF2-40B4-BE49-F238E27FC236}">
                <a16:creationId xmlns:a16="http://schemas.microsoft.com/office/drawing/2014/main" id="{1E52D313-F984-0A64-F05B-E6B4808AD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30" y="1077600"/>
            <a:ext cx="2971115" cy="2971115"/>
          </a:xfrm>
          <a:prstGeom prst="rect">
            <a:avLst/>
          </a:prstGeom>
        </p:spPr>
      </p:pic>
      <p:pic>
        <p:nvPicPr>
          <p:cNvPr id="30" name="Picture 29" descr="A white square with a black background and a black background with a black and white symbol&#10;&#10;Description automatically generated">
            <a:extLst>
              <a:ext uri="{FF2B5EF4-FFF2-40B4-BE49-F238E27FC236}">
                <a16:creationId xmlns:a16="http://schemas.microsoft.com/office/drawing/2014/main" id="{8851D0D6-336E-5962-EC66-06167ABE93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8959" y="3429000"/>
            <a:ext cx="2971115" cy="2971115"/>
          </a:xfrm>
          <a:prstGeom prst="rect">
            <a:avLst/>
          </a:prstGeom>
        </p:spPr>
      </p:pic>
      <p:pic>
        <p:nvPicPr>
          <p:cNvPr id="32" name="Picture 31" descr="A cartoon of a person reading a book&#10;&#10;Description automatically generated">
            <a:extLst>
              <a:ext uri="{FF2B5EF4-FFF2-40B4-BE49-F238E27FC236}">
                <a16:creationId xmlns:a16="http://schemas.microsoft.com/office/drawing/2014/main" id="{92C83876-E2ED-710C-40DD-F1F077D895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0" y="3429000"/>
            <a:ext cx="2971115" cy="2971115"/>
          </a:xfrm>
          <a:prstGeom prst="rect">
            <a:avLst/>
          </a:prstGeom>
        </p:spPr>
      </p:pic>
      <p:pic>
        <p:nvPicPr>
          <p:cNvPr id="22" name="Picture 21">
            <a:extLst>
              <a:ext uri="{FF2B5EF4-FFF2-40B4-BE49-F238E27FC236}">
                <a16:creationId xmlns:a16="http://schemas.microsoft.com/office/drawing/2014/main" id="{5BE12591-80B1-CB88-EBB7-432050B8D61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92355" y="2912582"/>
            <a:ext cx="1505403" cy="1505403"/>
          </a:xfrm>
          <a:prstGeom prst="rect">
            <a:avLst/>
          </a:prstGeom>
        </p:spPr>
      </p:pic>
    </p:spTree>
    <p:extLst>
      <p:ext uri="{BB962C8B-B14F-4D97-AF65-F5344CB8AC3E}">
        <p14:creationId xmlns:p14="http://schemas.microsoft.com/office/powerpoint/2010/main" val="370203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000" fill="hold"/>
                                        <p:tgtEl>
                                          <p:spTgt spid="22"/>
                                        </p:tgtEl>
                                        <p:attrNameLst>
                                          <p:attrName>ppt_w</p:attrName>
                                        </p:attrNameLst>
                                      </p:cBhvr>
                                      <p:tavLst>
                                        <p:tav tm="0">
                                          <p:val>
                                            <p:fltVal val="0"/>
                                          </p:val>
                                        </p:tav>
                                        <p:tav tm="100000">
                                          <p:val>
                                            <p:strVal val="#ppt_w"/>
                                          </p:val>
                                        </p:tav>
                                      </p:tavLst>
                                    </p:anim>
                                    <p:anim calcmode="lin" valueType="num">
                                      <p:cBhvr>
                                        <p:cTn id="13" dur="2000" fill="hold"/>
                                        <p:tgtEl>
                                          <p:spTgt spid="22"/>
                                        </p:tgtEl>
                                        <p:attrNameLst>
                                          <p:attrName>ppt_h</p:attrName>
                                        </p:attrNameLst>
                                      </p:cBhvr>
                                      <p:tavLst>
                                        <p:tav tm="0">
                                          <p:val>
                                            <p:fltVal val="0"/>
                                          </p:val>
                                        </p:tav>
                                        <p:tav tm="100000">
                                          <p:val>
                                            <p:strVal val="#ppt_h"/>
                                          </p:val>
                                        </p:tav>
                                      </p:tavLst>
                                    </p:anim>
                                    <p:anim calcmode="lin" valueType="num">
                                      <p:cBhvr>
                                        <p:cTn id="14" dur="2000" fill="hold"/>
                                        <p:tgtEl>
                                          <p:spTgt spid="22"/>
                                        </p:tgtEl>
                                        <p:attrNameLst>
                                          <p:attrName>style.rotation</p:attrName>
                                        </p:attrNameLst>
                                      </p:cBhvr>
                                      <p:tavLst>
                                        <p:tav tm="0">
                                          <p:val>
                                            <p:fltVal val="90"/>
                                          </p:val>
                                        </p:tav>
                                        <p:tav tm="100000">
                                          <p:val>
                                            <p:fltVal val="0"/>
                                          </p:val>
                                        </p:tav>
                                      </p:tavLst>
                                    </p:anim>
                                    <p:animEffect transition="in" filter="fade">
                                      <p:cBhvr>
                                        <p:cTn id="15" dur="2000"/>
                                        <p:tgtEl>
                                          <p:spTgt spid="22"/>
                                        </p:tgtEl>
                                      </p:cBhvr>
                                    </p:animEffect>
                                  </p:childTnLst>
                                </p:cTn>
                              </p:par>
                              <p:par>
                                <p:cTn id="16" presetID="42"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250"/>
                                        <p:tgtEl>
                                          <p:spTgt spid="26"/>
                                        </p:tgtEl>
                                      </p:cBhvr>
                                    </p:animEffect>
                                    <p:anim calcmode="lin" valueType="num">
                                      <p:cBhvr>
                                        <p:cTn id="24" dur="1250" fill="hold"/>
                                        <p:tgtEl>
                                          <p:spTgt spid="26"/>
                                        </p:tgtEl>
                                        <p:attrNameLst>
                                          <p:attrName>ppt_x</p:attrName>
                                        </p:attrNameLst>
                                      </p:cBhvr>
                                      <p:tavLst>
                                        <p:tav tm="0">
                                          <p:val>
                                            <p:strVal val="#ppt_x"/>
                                          </p:val>
                                        </p:tav>
                                        <p:tav tm="100000">
                                          <p:val>
                                            <p:strVal val="#ppt_x"/>
                                          </p:val>
                                        </p:tav>
                                      </p:tavLst>
                                    </p:anim>
                                    <p:anim calcmode="lin" valueType="num">
                                      <p:cBhvr>
                                        <p:cTn id="25" dur="125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500"/>
                                        <p:tgtEl>
                                          <p:spTgt spid="32"/>
                                        </p:tgtEl>
                                      </p:cBhvr>
                                    </p:animEffect>
                                    <p:anim calcmode="lin" valueType="num">
                                      <p:cBhvr>
                                        <p:cTn id="29" dur="1500" fill="hold"/>
                                        <p:tgtEl>
                                          <p:spTgt spid="32"/>
                                        </p:tgtEl>
                                        <p:attrNameLst>
                                          <p:attrName>ppt_x</p:attrName>
                                        </p:attrNameLst>
                                      </p:cBhvr>
                                      <p:tavLst>
                                        <p:tav tm="0">
                                          <p:val>
                                            <p:strVal val="#ppt_x"/>
                                          </p:val>
                                        </p:tav>
                                        <p:tav tm="100000">
                                          <p:val>
                                            <p:strVal val="#ppt_x"/>
                                          </p:val>
                                        </p:tav>
                                      </p:tavLst>
                                    </p:anim>
                                    <p:anim calcmode="lin" valueType="num">
                                      <p:cBhvr>
                                        <p:cTn id="30" dur="1500" fill="hold"/>
                                        <p:tgtEl>
                                          <p:spTgt spid="3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750"/>
                                        <p:tgtEl>
                                          <p:spTgt spid="30"/>
                                        </p:tgtEl>
                                      </p:cBhvr>
                                    </p:animEffect>
                                    <p:anim calcmode="lin" valueType="num">
                                      <p:cBhvr>
                                        <p:cTn id="34" dur="1750" fill="hold"/>
                                        <p:tgtEl>
                                          <p:spTgt spid="30"/>
                                        </p:tgtEl>
                                        <p:attrNameLst>
                                          <p:attrName>ppt_x</p:attrName>
                                        </p:attrNameLst>
                                      </p:cBhvr>
                                      <p:tavLst>
                                        <p:tav tm="0">
                                          <p:val>
                                            <p:strVal val="#ppt_x"/>
                                          </p:val>
                                        </p:tav>
                                        <p:tav tm="100000">
                                          <p:val>
                                            <p:strVal val="#ppt_x"/>
                                          </p:val>
                                        </p:tav>
                                      </p:tavLst>
                                    </p:anim>
                                    <p:anim calcmode="lin" valueType="num">
                                      <p:cBhvr>
                                        <p:cTn id="35" dur="1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586CC-8447-D3B7-8354-6A7E2F2CAE3D}"/>
            </a:ext>
          </a:extLst>
        </p:cNvPr>
        <p:cNvGrpSpPr/>
        <p:nvPr/>
      </p:nvGrpSpPr>
      <p:grpSpPr>
        <a:xfrm>
          <a:off x="0" y="0"/>
          <a:ext cx="0" cy="0"/>
          <a:chOff x="0" y="0"/>
          <a:chExt cx="0" cy="0"/>
        </a:xfrm>
      </p:grpSpPr>
      <p:pic>
        <p:nvPicPr>
          <p:cNvPr id="14" name="Picture 12">
            <a:extLst>
              <a:ext uri="{FF2B5EF4-FFF2-40B4-BE49-F238E27FC236}">
                <a16:creationId xmlns:a16="http://schemas.microsoft.com/office/drawing/2014/main" id="{D5FB9460-BF7F-5BDE-418E-21F5ADFF0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27611" y="1881996"/>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44BB145D-FF0D-E3CE-0FD4-8B85CD14E4FA}"/>
              </a:ext>
            </a:extLst>
          </p:cNvPr>
          <p:cNvSpPr txBox="1">
            <a:spLocks/>
          </p:cNvSpPr>
          <p:nvPr/>
        </p:nvSpPr>
        <p:spPr>
          <a:xfrm>
            <a:off x="5940000" y="1546800"/>
            <a:ext cx="5050420" cy="4270391"/>
          </a:xfrm>
          <a:prstGeom prst="rect">
            <a:avLst/>
          </a:prstGeom>
        </p:spPr>
        <p:txBody>
          <a:bodyPr vert="horz"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How many decisions/choices do we make in one day?</a:t>
            </a:r>
          </a:p>
          <a:p>
            <a:pPr marL="571500" indent="-571500">
              <a:lnSpc>
                <a:spcPts val="5500"/>
              </a:lnSpc>
              <a:buFont typeface="Arial" panose="020B0604020202020204" pitchFamily="34" charset="0"/>
              <a:buChar char="•"/>
            </a:pPr>
            <a:r>
              <a:rPr lang="en-US" sz="4000" dirty="0">
                <a:latin typeface="+mn-lt"/>
                <a:ea typeface="Verdana" panose="020B0604030504040204" pitchFamily="34" charset="0"/>
                <a:cs typeface="Calibri Light"/>
              </a:rPr>
              <a:t>300 (some)</a:t>
            </a:r>
          </a:p>
          <a:p>
            <a:pPr marL="571500" indent="-571500">
              <a:lnSpc>
                <a:spcPts val="5500"/>
              </a:lnSpc>
              <a:buFont typeface="Arial" panose="020B0604020202020204" pitchFamily="34" charset="0"/>
              <a:buChar char="•"/>
            </a:pPr>
            <a:r>
              <a:rPr lang="en-US" sz="4000" dirty="0">
                <a:latin typeface="+mn-lt"/>
                <a:ea typeface="Verdana" panose="020B0604030504040204" pitchFamily="34" charset="0"/>
                <a:cs typeface="Calibri Light"/>
              </a:rPr>
              <a:t>3,000 (many)</a:t>
            </a:r>
          </a:p>
          <a:p>
            <a:pPr marL="571500" indent="-571500">
              <a:lnSpc>
                <a:spcPts val="5500"/>
              </a:lnSpc>
              <a:buFont typeface="Arial" panose="020B0604020202020204" pitchFamily="34" charset="0"/>
              <a:buChar char="•"/>
            </a:pPr>
            <a:r>
              <a:rPr lang="en-US" sz="4000" dirty="0">
                <a:latin typeface="+mn-lt"/>
                <a:ea typeface="Verdana" panose="020B0604030504040204" pitchFamily="34" charset="0"/>
                <a:cs typeface="Calibri Light"/>
              </a:rPr>
              <a:t>35,000 (lots)</a:t>
            </a:r>
            <a:endParaRPr lang="en-US" sz="4000" dirty="0">
              <a:latin typeface="+mn-lt"/>
              <a:ea typeface="Verdana" panose="020B0604030504040204" pitchFamily="34" charset="0"/>
            </a:endParaRPr>
          </a:p>
        </p:txBody>
      </p:sp>
      <p:pic>
        <p:nvPicPr>
          <p:cNvPr id="2" name="Picture 1">
            <a:extLst>
              <a:ext uri="{FF2B5EF4-FFF2-40B4-BE49-F238E27FC236}">
                <a16:creationId xmlns:a16="http://schemas.microsoft.com/office/drawing/2014/main" id="{414C4C52-E7A3-2B9A-2F6F-948CDA6029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63633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500"/>
                                        <p:tgtEl>
                                          <p:spTgt spid="15"/>
                                        </p:tgtEl>
                                      </p:cBhvr>
                                    </p:animEffect>
                                    <p:anim calcmode="lin" valueType="num">
                                      <p:cBhvr>
                                        <p:cTn id="13" dur="1500" fill="hold"/>
                                        <p:tgtEl>
                                          <p:spTgt spid="15"/>
                                        </p:tgtEl>
                                        <p:attrNameLst>
                                          <p:attrName>ppt_x</p:attrName>
                                        </p:attrNameLst>
                                      </p:cBhvr>
                                      <p:tavLst>
                                        <p:tav tm="0">
                                          <p:val>
                                            <p:strVal val="#ppt_x"/>
                                          </p:val>
                                        </p:tav>
                                        <p:tav tm="100000">
                                          <p:val>
                                            <p:strVal val="#ppt_x"/>
                                          </p:val>
                                        </p:tav>
                                      </p:tavLst>
                                    </p:anim>
                                    <p:anim calcmode="lin" valueType="num">
                                      <p:cBhvr>
                                        <p:cTn id="14"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BB8C1-0DDF-E99D-A027-B64C9CC08AB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0E01B9-642A-8003-4D26-C994A1BC1B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pic>
        <p:nvPicPr>
          <p:cNvPr id="6" name="Picture 5">
            <a:extLst>
              <a:ext uri="{FF2B5EF4-FFF2-40B4-BE49-F238E27FC236}">
                <a16:creationId xmlns:a16="http://schemas.microsoft.com/office/drawing/2014/main" id="{0BAEE9B0-535D-D47C-6E7D-14B3142C70CA}"/>
              </a:ext>
            </a:extLst>
          </p:cNvPr>
          <p:cNvPicPr>
            <a:picLocks noChangeAspect="1"/>
          </p:cNvPicPr>
          <p:nvPr/>
        </p:nvPicPr>
        <p:blipFill>
          <a:blip r:embed="rId4"/>
          <a:srcRect/>
          <a:stretch/>
        </p:blipFill>
        <p:spPr>
          <a:xfrm>
            <a:off x="2316000" y="2044281"/>
            <a:ext cx="7560000" cy="3780000"/>
          </a:xfrm>
          <a:prstGeom prst="rect">
            <a:avLst/>
          </a:prstGeom>
          <a:ln w="6350">
            <a:solidFill>
              <a:schemeClr val="tx1"/>
            </a:solidFill>
          </a:ln>
        </p:spPr>
      </p:pic>
      <p:sp>
        <p:nvSpPr>
          <p:cNvPr id="7" name="Title 1">
            <a:extLst>
              <a:ext uri="{FF2B5EF4-FFF2-40B4-BE49-F238E27FC236}">
                <a16:creationId xmlns:a16="http://schemas.microsoft.com/office/drawing/2014/main" id="{B86928BB-CF57-36CD-4797-425265241A31}"/>
              </a:ext>
            </a:extLst>
          </p:cNvPr>
          <p:cNvSpPr txBox="1">
            <a:spLocks/>
          </p:cNvSpPr>
          <p:nvPr/>
        </p:nvSpPr>
        <p:spPr>
          <a:xfrm>
            <a:off x="525164" y="1189048"/>
            <a:ext cx="11141672" cy="74378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4000" b="1" dirty="0">
                <a:latin typeface="+mn-lt"/>
                <a:ea typeface="Verdana" panose="020B0604030504040204" pitchFamily="34" charset="0"/>
                <a:cs typeface="Calibri Light"/>
              </a:rPr>
              <a:t>Margaret, a decision support service champion</a:t>
            </a:r>
            <a:endParaRPr lang="en-US" sz="4000" b="1" dirty="0">
              <a:latin typeface="+mn-lt"/>
              <a:ea typeface="Verdana" panose="020B0604030504040204" pitchFamily="34" charset="0"/>
            </a:endParaRPr>
          </a:p>
        </p:txBody>
      </p:sp>
      <p:sp>
        <p:nvSpPr>
          <p:cNvPr id="8" name="TextBox 7">
            <a:extLst>
              <a:ext uri="{FF2B5EF4-FFF2-40B4-BE49-F238E27FC236}">
                <a16:creationId xmlns:a16="http://schemas.microsoft.com/office/drawing/2014/main" id="{22C86081-036F-2C4F-A1FB-5FDF82BDF7DE}"/>
              </a:ext>
            </a:extLst>
          </p:cNvPr>
          <p:cNvSpPr txBox="1"/>
          <p:nvPr/>
        </p:nvSpPr>
        <p:spPr>
          <a:xfrm>
            <a:off x="2719290" y="6031149"/>
            <a:ext cx="6753421" cy="461665"/>
          </a:xfrm>
          <a:prstGeom prst="rect">
            <a:avLst/>
          </a:prstGeom>
          <a:noFill/>
        </p:spPr>
        <p:txBody>
          <a:bodyPr wrap="square" rtlCol="0">
            <a:spAutoFit/>
          </a:bodyPr>
          <a:lstStyle/>
          <a:p>
            <a:pPr algn="ctr"/>
            <a:r>
              <a:rPr lang="en-IE" sz="2400" dirty="0">
                <a:hlinkClick r:id="rId5"/>
              </a:rPr>
              <a:t>https://</a:t>
            </a:r>
            <a:r>
              <a:rPr lang="en-IE" sz="2400" dirty="0" err="1">
                <a:hlinkClick r:id="rId5"/>
              </a:rPr>
              <a:t>www.youtube.com</a:t>
            </a:r>
            <a:r>
              <a:rPr lang="en-IE" sz="2400" dirty="0">
                <a:hlinkClick r:id="rId5"/>
              </a:rPr>
              <a:t>/</a:t>
            </a:r>
            <a:r>
              <a:rPr lang="en-IE" sz="2400" dirty="0" err="1">
                <a:hlinkClick r:id="rId5"/>
              </a:rPr>
              <a:t>watch?v</a:t>
            </a:r>
            <a:r>
              <a:rPr lang="en-IE" sz="2400" dirty="0">
                <a:hlinkClick r:id="rId5"/>
              </a:rPr>
              <a:t>=cZGLtGXJjR0</a:t>
            </a:r>
            <a:endParaRPr lang="en-US" sz="2400" dirty="0">
              <a:ea typeface="Verdana" panose="020B0604030504040204" pitchFamily="34" charset="0"/>
            </a:endParaRPr>
          </a:p>
        </p:txBody>
      </p:sp>
    </p:spTree>
    <p:extLst>
      <p:ext uri="{BB962C8B-B14F-4D97-AF65-F5344CB8AC3E}">
        <p14:creationId xmlns:p14="http://schemas.microsoft.com/office/powerpoint/2010/main" val="226445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ppt_x</p:attrName>
                                        </p:attrNameLst>
                                      </p:cBhvr>
                                      <p:tavLst>
                                        <p:tav tm="0">
                                          <p:val>
                                            <p:strVal val="#ppt_x"/>
                                          </p:val>
                                        </p:tav>
                                        <p:tav tm="100000">
                                          <p:val>
                                            <p:strVal val="#ppt_x"/>
                                          </p:val>
                                        </p:tav>
                                      </p:tavLst>
                                    </p:anim>
                                    <p:anim calcmode="lin" valueType="num">
                                      <p:cBhvr>
                                        <p:cTn id="1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DBD59-73E6-2DED-FF75-6FE29BBE4C1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048FABA-BD91-6AF3-8B21-ADE222B8F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9889" y="1140551"/>
            <a:ext cx="4576897" cy="45768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5148B0B-8D78-5EB2-BEBF-E31255A1FB50}"/>
              </a:ext>
            </a:extLst>
          </p:cNvPr>
          <p:cNvSpPr txBox="1">
            <a:spLocks/>
          </p:cNvSpPr>
          <p:nvPr/>
        </p:nvSpPr>
        <p:spPr>
          <a:xfrm>
            <a:off x="5939999" y="2265257"/>
            <a:ext cx="5751257" cy="2859748"/>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Assisted Decision Making Capacity Act 2015 became Law in April 2023</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FBCC2A69-6E7F-8D2B-6C9B-4470F51C1E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4004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anim calcmode="lin" valueType="num">
                                      <p:cBhvr>
                                        <p:cTn id="11" dur="1500" fill="hold"/>
                                        <p:tgtEl>
                                          <p:spTgt spid="3"/>
                                        </p:tgtEl>
                                        <p:attrNameLst>
                                          <p:attrName>ppt_x</p:attrName>
                                        </p:attrNameLst>
                                      </p:cBhvr>
                                      <p:tavLst>
                                        <p:tav tm="0">
                                          <p:val>
                                            <p:strVal val="#ppt_x"/>
                                          </p:val>
                                        </p:tav>
                                        <p:tav tm="100000">
                                          <p:val>
                                            <p:strVal val="#ppt_x"/>
                                          </p:val>
                                        </p:tav>
                                      </p:tavLst>
                                    </p:anim>
                                    <p:anim calcmode="lin" valueType="num">
                                      <p:cBhvr>
                                        <p:cTn id="12"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C7232-492E-F9C0-8405-335D24A388A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223E7C6-0662-6834-C19B-B7D659EE28DC}"/>
              </a:ext>
            </a:extLst>
          </p:cNvPr>
          <p:cNvSpPr txBox="1">
            <a:spLocks/>
          </p:cNvSpPr>
          <p:nvPr/>
        </p:nvSpPr>
        <p:spPr>
          <a:xfrm>
            <a:off x="5939999" y="1682710"/>
            <a:ext cx="5947201" cy="413336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2400" b="1" dirty="0">
                <a:latin typeface="+mn-lt"/>
                <a:ea typeface="Verdana" panose="020B0604030504040204" pitchFamily="34" charset="0"/>
                <a:cs typeface="Calibri Light"/>
              </a:rPr>
              <a:t>Assisted Decision Making Capacity Law 2015</a:t>
            </a:r>
          </a:p>
          <a:p>
            <a:pPr marL="342900" indent="-342900">
              <a:lnSpc>
                <a:spcPts val="4000"/>
              </a:lnSpc>
              <a:buFont typeface="Arial" panose="020B0604020202020204" pitchFamily="34" charset="0"/>
              <a:buChar char="•"/>
            </a:pPr>
            <a:r>
              <a:rPr lang="en-US" sz="2400" dirty="0">
                <a:latin typeface="+mn-lt"/>
                <a:ea typeface="Verdana" panose="020B0604030504040204" pitchFamily="34" charset="0"/>
                <a:cs typeface="Calibri Light"/>
              </a:rPr>
              <a:t>Nine main beliefs about supporting a person who may need support with their decision-making capacity</a:t>
            </a:r>
          </a:p>
          <a:p>
            <a:pPr marL="342900" indent="-342900">
              <a:lnSpc>
                <a:spcPts val="4000"/>
              </a:lnSpc>
              <a:buFont typeface="Arial" panose="020B0604020202020204" pitchFamily="34" charset="0"/>
              <a:buChar char="•"/>
            </a:pPr>
            <a:r>
              <a:rPr lang="en-US" sz="2400" dirty="0">
                <a:latin typeface="+mn-lt"/>
                <a:ea typeface="Verdana" panose="020B0604030504040204" pitchFamily="34" charset="0"/>
                <a:cs typeface="Calibri Light"/>
              </a:rPr>
              <a:t>Created decision supporter roles</a:t>
            </a:r>
          </a:p>
          <a:p>
            <a:pPr marL="342900" indent="-342900">
              <a:lnSpc>
                <a:spcPts val="4000"/>
              </a:lnSpc>
              <a:buFont typeface="Arial" panose="020B0604020202020204" pitchFamily="34" charset="0"/>
              <a:buChar char="•"/>
            </a:pPr>
            <a:r>
              <a:rPr lang="en-US" sz="2400" dirty="0">
                <a:latin typeface="+mn-lt"/>
                <a:ea typeface="Verdana" panose="020B0604030504040204" pitchFamily="34" charset="0"/>
                <a:cs typeface="Calibri Light"/>
              </a:rPr>
              <a:t>Ended the wardship system </a:t>
            </a:r>
          </a:p>
          <a:p>
            <a:pPr marL="342900" indent="-342900">
              <a:lnSpc>
                <a:spcPts val="4000"/>
              </a:lnSpc>
              <a:buFont typeface="Arial" panose="020B0604020202020204" pitchFamily="34" charset="0"/>
              <a:buChar char="•"/>
            </a:pPr>
            <a:r>
              <a:rPr lang="en-US" sz="2400" dirty="0">
                <a:latin typeface="+mn-lt"/>
                <a:ea typeface="Verdana" panose="020B0604030504040204" pitchFamily="34" charset="0"/>
                <a:cs typeface="Calibri Light"/>
              </a:rPr>
              <a:t>Established the Decision Support Service</a:t>
            </a:r>
            <a:endParaRPr lang="en-US" sz="2400" dirty="0">
              <a:latin typeface="+mn-lt"/>
              <a:ea typeface="Verdana" panose="020B0604030504040204" pitchFamily="34" charset="0"/>
            </a:endParaRPr>
          </a:p>
        </p:txBody>
      </p:sp>
      <p:pic>
        <p:nvPicPr>
          <p:cNvPr id="5" name="Picture 4">
            <a:extLst>
              <a:ext uri="{FF2B5EF4-FFF2-40B4-BE49-F238E27FC236}">
                <a16:creationId xmlns:a16="http://schemas.microsoft.com/office/drawing/2014/main" id="{1BFC3587-B03A-74C6-7B88-C290712F9E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0656" y="1210122"/>
            <a:ext cx="4849793" cy="4849793"/>
          </a:xfrm>
          <a:prstGeom prst="rect">
            <a:avLst/>
          </a:prstGeom>
        </p:spPr>
      </p:pic>
      <p:pic>
        <p:nvPicPr>
          <p:cNvPr id="2" name="Picture 1">
            <a:extLst>
              <a:ext uri="{FF2B5EF4-FFF2-40B4-BE49-F238E27FC236}">
                <a16:creationId xmlns:a16="http://schemas.microsoft.com/office/drawing/2014/main" id="{EB484FDE-AB86-7BEE-0017-81D0E6CF72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5961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2CE4D-2E2B-4D9F-DE1B-DB4AC14A935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BD88847-2897-C8F6-6F6F-86373FC61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48389" y="1080155"/>
            <a:ext cx="3578174" cy="490342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7D76AE28-A55F-3F01-35B5-A86A7DD15043}"/>
              </a:ext>
            </a:extLst>
          </p:cNvPr>
          <p:cNvSpPr txBox="1">
            <a:spLocks/>
          </p:cNvSpPr>
          <p:nvPr/>
        </p:nvSpPr>
        <p:spPr>
          <a:xfrm>
            <a:off x="5939999" y="2265257"/>
            <a:ext cx="5751257" cy="215442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Nine Main Beliefs</a:t>
            </a:r>
          </a:p>
          <a:p>
            <a:pPr>
              <a:lnSpc>
                <a:spcPts val="5500"/>
              </a:lnSpc>
            </a:pPr>
            <a:r>
              <a:rPr lang="en-US" sz="4000" dirty="0">
                <a:latin typeface="+mn-lt"/>
                <a:ea typeface="Verdana" panose="020B0604030504040204" pitchFamily="34" charset="0"/>
                <a:cs typeface="Calibri Light"/>
              </a:rPr>
              <a:t>of the Assisted Decision Making Law</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A9EA9781-FA54-6B04-86C2-9EF89BF2D4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8968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B1A49-5D90-5BDB-C004-0EF6770A3DD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65C234C-0715-0911-2F5A-34953C5CC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8737" y="1194808"/>
            <a:ext cx="468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4734D25-CD48-17AC-F6EE-2E7D0486134E}"/>
              </a:ext>
            </a:extLst>
          </p:cNvPr>
          <p:cNvSpPr txBox="1">
            <a:spLocks/>
          </p:cNvSpPr>
          <p:nvPr/>
        </p:nvSpPr>
        <p:spPr>
          <a:xfrm>
            <a:off x="5939999" y="2265257"/>
            <a:ext cx="5751257" cy="215442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I have capacity to make decisions about my own life</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EFCF3307-40C7-C0A1-6484-497C474655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2171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Inclusion Ireland - New Palette">
      <a:dk1>
        <a:srgbClr val="001B30"/>
      </a:dk1>
      <a:lt1>
        <a:srgbClr val="FFFFFF"/>
      </a:lt1>
      <a:dk2>
        <a:srgbClr val="44546A"/>
      </a:dk2>
      <a:lt2>
        <a:srgbClr val="E7E6E6"/>
      </a:lt2>
      <a:accent1>
        <a:srgbClr val="008000"/>
      </a:accent1>
      <a:accent2>
        <a:srgbClr val="DB0A5B"/>
      </a:accent2>
      <a:accent3>
        <a:srgbClr val="D33800"/>
      </a:accent3>
      <a:accent4>
        <a:srgbClr val="3B58A1"/>
      </a:accent4>
      <a:accent5>
        <a:srgbClr val="93268F"/>
      </a:accent5>
      <a:accent6>
        <a:srgbClr val="70AD47"/>
      </a:accent6>
      <a:hlink>
        <a:srgbClr val="007CAD"/>
      </a:hlink>
      <a:folHlink>
        <a:srgbClr val="41404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68eb78f-59ba-4edb-ae33-3cd55b6b8e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C5FE48067C0E42AD13B24B94932DB4" ma:contentTypeVersion="12" ma:contentTypeDescription="Create a new document." ma:contentTypeScope="" ma:versionID="a23d58e65b88078ae401c05496bcdbae">
  <xsd:schema xmlns:xsd="http://www.w3.org/2001/XMLSchema" xmlns:xs="http://www.w3.org/2001/XMLSchema" xmlns:p="http://schemas.microsoft.com/office/2006/metadata/properties" xmlns:ns3="868eb78f-59ba-4edb-ae33-3cd55b6b8e75" xmlns:ns4="26f4808b-625d-4c3d-b018-8233c0821e3f" targetNamespace="http://schemas.microsoft.com/office/2006/metadata/properties" ma:root="true" ma:fieldsID="52bf52db0939b8e3b0fedba1ab1d7d8c" ns3:_="" ns4:_="">
    <xsd:import namespace="868eb78f-59ba-4edb-ae33-3cd55b6b8e75"/>
    <xsd:import namespace="26f4808b-625d-4c3d-b018-8233c0821e3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8eb78f-59ba-4edb-ae33-3cd55b6b8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f4808b-625d-4c3d-b018-8233c0821e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C95021-6367-4E4C-8D09-7CB76BBDB416}">
  <ds:schemaRefs>
    <ds:schemaRef ds:uri="http://purl.org/dc/elements/1.1/"/>
    <ds:schemaRef ds:uri="http://schemas.microsoft.com/office/infopath/2007/PartnerControls"/>
    <ds:schemaRef ds:uri="http://schemas.microsoft.com/office/2006/documentManagement/types"/>
    <ds:schemaRef ds:uri="http://purl.org/dc/dcmitype/"/>
    <ds:schemaRef ds:uri="http://www.w3.org/XML/1998/namespace"/>
    <ds:schemaRef ds:uri="http://schemas.openxmlformats.org/package/2006/metadata/core-properties"/>
    <ds:schemaRef ds:uri="http://purl.org/dc/terms/"/>
    <ds:schemaRef ds:uri="26f4808b-625d-4c3d-b018-8233c0821e3f"/>
    <ds:schemaRef ds:uri="868eb78f-59ba-4edb-ae33-3cd55b6b8e75"/>
    <ds:schemaRef ds:uri="http://schemas.microsoft.com/office/2006/metadata/properties"/>
  </ds:schemaRefs>
</ds:datastoreItem>
</file>

<file path=customXml/itemProps2.xml><?xml version="1.0" encoding="utf-8"?>
<ds:datastoreItem xmlns:ds="http://schemas.openxmlformats.org/officeDocument/2006/customXml" ds:itemID="{88AFA41C-6ECE-4749-8313-00A26598A99E}">
  <ds:schemaRefs>
    <ds:schemaRef ds:uri="http://schemas.microsoft.com/sharepoint/v3/contenttype/forms"/>
  </ds:schemaRefs>
</ds:datastoreItem>
</file>

<file path=customXml/itemProps3.xml><?xml version="1.0" encoding="utf-8"?>
<ds:datastoreItem xmlns:ds="http://schemas.openxmlformats.org/officeDocument/2006/customXml" ds:itemID="{768B2258-EB2E-4432-B1F8-71C96E252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8eb78f-59ba-4edb-ae33-3cd55b6b8e75"/>
    <ds:schemaRef ds:uri="26f4808b-625d-4c3d-b018-8233c0821e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3638</TotalTime>
  <Words>1552</Words>
  <Application>Microsoft Macintosh PowerPoint</Application>
  <PresentationFormat>Widescreen</PresentationFormat>
  <Paragraphs>106</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Segoe UI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Petria Malone</dc:creator>
  <cp:lastModifiedBy>Colmk Flood</cp:lastModifiedBy>
  <cp:revision>315</cp:revision>
  <dcterms:created xsi:type="dcterms:W3CDTF">2023-03-02T12:48:09Z</dcterms:created>
  <dcterms:modified xsi:type="dcterms:W3CDTF">2024-11-19T19:42:31Z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0x01010048C5FE48067C0E42AD13B24B94932DB4</vt:lpwstr>
  </property>
</Properties>
</file>